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48" r:id="rId1"/>
  </p:sldMasterIdLst>
  <p:notesMasterIdLst>
    <p:notesMasterId r:id="rId3"/>
  </p:notesMasterIdLst>
  <p:handoutMasterIdLst>
    <p:handoutMasterId r:id="rId4"/>
  </p:handoutMasterIdLst>
  <p:sldIdLst>
    <p:sldId id="441"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31"/>
    <p:restoredTop sz="85201"/>
  </p:normalViewPr>
  <p:slideViewPr>
    <p:cSldViewPr snapToGrid="0" snapToObjects="1">
      <p:cViewPr varScale="1">
        <p:scale>
          <a:sx n="82" d="100"/>
          <a:sy n="82" d="100"/>
        </p:scale>
        <p:origin x="149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0EDD48B-2BC4-534A-8C8B-6F9B6EB23BC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3341BE5-C167-A343-9942-0C1DF045DFB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r>
              <a:rPr lang="en-US"/>
              <a:t>12/16/20</a:t>
            </a:r>
          </a:p>
        </p:txBody>
      </p:sp>
      <p:sp>
        <p:nvSpPr>
          <p:cNvPr id="4" name="Footer Placeholder 3">
            <a:extLst>
              <a:ext uri="{FF2B5EF4-FFF2-40B4-BE49-F238E27FC236}">
                <a16:creationId xmlns:a16="http://schemas.microsoft.com/office/drawing/2014/main" id="{C5AC8BF4-9AB4-434C-B917-33139FAE4E0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C2CD8FC-E654-CE49-92AE-9D78FC3B5F4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2D2CDF-9E54-B047-9744-0F76933E8BFD}" type="slidenum">
              <a:rPr lang="en-US" smtClean="0"/>
              <a:t>‹#›</a:t>
            </a:fld>
            <a:endParaRPr lang="en-US"/>
          </a:p>
        </p:txBody>
      </p:sp>
    </p:spTree>
    <p:extLst>
      <p:ext uri="{BB962C8B-B14F-4D97-AF65-F5344CB8AC3E}">
        <p14:creationId xmlns:p14="http://schemas.microsoft.com/office/powerpoint/2010/main" val="3620385553"/>
      </p:ext>
    </p:extLst>
  </p:cSld>
  <p:clrMap bg1="lt1" tx1="dk1" bg2="lt2" tx2="dk2" accent1="accent1" accent2="accent2" accent3="accent3" accent4="accent4" accent5="accent5" accent6="accent6" hlink="hlink" folHlink="folHlink"/>
  <p:hf sldNum="0" hdr="0" ftr="0" dt="0"/>
</p:handoutMaster>
</file>

<file path=ppt/media/image1.png>
</file>

<file path=ppt/media/image2.png>
</file>

<file path=ppt/media/image3.jpg>
</file>

<file path=ppt/media/image4.png>
</file>

<file path=ppt/media/image43.png>
</file>

<file path=ppt/media/image440.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r>
              <a:rPr lang="en-US"/>
              <a:t>12/16/20</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51263B-7B26-9C44-9F89-86A995BB4591}" type="slidenum">
              <a:rPr lang="en-US" smtClean="0"/>
              <a:t>‹#›</a:t>
            </a:fld>
            <a:endParaRPr lang="en-US"/>
          </a:p>
        </p:txBody>
      </p:sp>
    </p:spTree>
    <p:extLst>
      <p:ext uri="{BB962C8B-B14F-4D97-AF65-F5344CB8AC3E}">
        <p14:creationId xmlns:p14="http://schemas.microsoft.com/office/powerpoint/2010/main" val="276283805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Sequentially we calibrate the spatial-resolved tissue properties using MRI derived parameters. We use a simple linear scaling scheme, which is multiplying a constant coefficient on the estimated </a:t>
            </a:r>
            <a:r>
              <a:rPr lang="en-US" sz="1200" kern="1200" dirty="0" err="1">
                <a:solidFill>
                  <a:schemeClr val="tx1"/>
                </a:solidFill>
                <a:effectLst/>
                <a:latin typeface="+mn-lt"/>
                <a:ea typeface="+mn-ea"/>
                <a:cs typeface="+mn-cs"/>
              </a:rPr>
              <a:t>Ktrans</a:t>
            </a:r>
            <a:r>
              <a:rPr lang="en-US" sz="1200" kern="1200" dirty="0">
                <a:solidFill>
                  <a:schemeClr val="tx1"/>
                </a:solidFill>
                <a:effectLst/>
                <a:latin typeface="+mn-lt"/>
                <a:ea typeface="+mn-ea"/>
                <a:cs typeface="+mn-cs"/>
              </a:rPr>
              <a:t>, and make the scaled value matches with the vascular hydraulic conductivity value reported in literature. Similarly, we scale the estimated ADC to the tissue hydraulic conductivity and diffusivity. The obtained properties are then mapped to the numerical meshes. </a:t>
            </a:r>
          </a:p>
          <a:p>
            <a:endParaRPr lang="en-US" dirty="0"/>
          </a:p>
        </p:txBody>
      </p:sp>
    </p:spTree>
    <p:extLst>
      <p:ext uri="{BB962C8B-B14F-4D97-AF65-F5344CB8AC3E}">
        <p14:creationId xmlns:p14="http://schemas.microsoft.com/office/powerpoint/2010/main" val="2361595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C8C99-6F94-C44B-90A2-9AAC80F8E9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CFB574-89BB-7C4F-BBD5-1CB5395E56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A52F1E-581C-934F-BD79-715E777AC2D8}"/>
              </a:ext>
            </a:extLst>
          </p:cNvPr>
          <p:cNvSpPr>
            <a:spLocks noGrp="1"/>
          </p:cNvSpPr>
          <p:nvPr>
            <p:ph type="dt" sz="half" idx="10"/>
          </p:nvPr>
        </p:nvSpPr>
        <p:spPr/>
        <p:txBody>
          <a:bodyPr/>
          <a:lstStyle/>
          <a:p>
            <a:fld id="{D7B4DBA7-95A0-EE40-946A-5A33608B364C}" type="datetime1">
              <a:rPr lang="en-US" smtClean="0"/>
              <a:t>6/15/21</a:t>
            </a:fld>
            <a:endParaRPr lang="en-US"/>
          </a:p>
        </p:txBody>
      </p:sp>
      <p:sp>
        <p:nvSpPr>
          <p:cNvPr id="5" name="Footer Placeholder 4">
            <a:extLst>
              <a:ext uri="{FF2B5EF4-FFF2-40B4-BE49-F238E27FC236}">
                <a16:creationId xmlns:a16="http://schemas.microsoft.com/office/drawing/2014/main" id="{D6B9AAB8-048A-7B48-B018-7F64B5A860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83BD06-39FB-A847-A7D9-7E6DFFE49108}"/>
              </a:ext>
            </a:extLst>
          </p:cNvPr>
          <p:cNvSpPr>
            <a:spLocks noGrp="1"/>
          </p:cNvSpPr>
          <p:nvPr>
            <p:ph type="sldNum" sz="quarter" idx="12"/>
          </p:nvPr>
        </p:nvSpPr>
        <p:spPr/>
        <p:txBody>
          <a:bodyPr/>
          <a:lstStyle/>
          <a:p>
            <a:fld id="{10591A86-4C11-7646-BD39-8FFAC9077684}" type="slidenum">
              <a:rPr lang="en-US" smtClean="0"/>
              <a:t>‹#›</a:t>
            </a:fld>
            <a:endParaRPr lang="en-US"/>
          </a:p>
        </p:txBody>
      </p:sp>
    </p:spTree>
    <p:extLst>
      <p:ext uri="{BB962C8B-B14F-4D97-AF65-F5344CB8AC3E}">
        <p14:creationId xmlns:p14="http://schemas.microsoft.com/office/powerpoint/2010/main" val="28735218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E510B-7AFC-E447-8E1E-AB2B8D9E7D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FC4CD7-A03D-EA4F-B2F1-75C666CE0E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887318-974D-D143-99D5-07CFEDBBEB5D}"/>
              </a:ext>
            </a:extLst>
          </p:cNvPr>
          <p:cNvSpPr>
            <a:spLocks noGrp="1"/>
          </p:cNvSpPr>
          <p:nvPr>
            <p:ph type="dt" sz="half" idx="10"/>
          </p:nvPr>
        </p:nvSpPr>
        <p:spPr/>
        <p:txBody>
          <a:bodyPr/>
          <a:lstStyle/>
          <a:p>
            <a:fld id="{40A82756-C7AF-1048-A9A9-B4CB3DE89C34}" type="datetime1">
              <a:rPr lang="en-US" smtClean="0"/>
              <a:t>6/15/21</a:t>
            </a:fld>
            <a:endParaRPr lang="en-US"/>
          </a:p>
        </p:txBody>
      </p:sp>
      <p:sp>
        <p:nvSpPr>
          <p:cNvPr id="5" name="Footer Placeholder 4">
            <a:extLst>
              <a:ext uri="{FF2B5EF4-FFF2-40B4-BE49-F238E27FC236}">
                <a16:creationId xmlns:a16="http://schemas.microsoft.com/office/drawing/2014/main" id="{6DF39843-95D1-3B4F-AC90-3809C0FD58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E7BC68-20D9-BE46-AE48-9DF3EAD91FED}"/>
              </a:ext>
            </a:extLst>
          </p:cNvPr>
          <p:cNvSpPr>
            <a:spLocks noGrp="1"/>
          </p:cNvSpPr>
          <p:nvPr>
            <p:ph type="sldNum" sz="quarter" idx="12"/>
          </p:nvPr>
        </p:nvSpPr>
        <p:spPr/>
        <p:txBody>
          <a:bodyPr/>
          <a:lstStyle/>
          <a:p>
            <a:fld id="{10591A86-4C11-7646-BD39-8FFAC9077684}" type="slidenum">
              <a:rPr lang="en-US" smtClean="0"/>
              <a:t>‹#›</a:t>
            </a:fld>
            <a:endParaRPr lang="en-US"/>
          </a:p>
        </p:txBody>
      </p:sp>
    </p:spTree>
    <p:extLst>
      <p:ext uri="{BB962C8B-B14F-4D97-AF65-F5344CB8AC3E}">
        <p14:creationId xmlns:p14="http://schemas.microsoft.com/office/powerpoint/2010/main" val="2643408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C85121-EB0D-DB46-89AC-58184400BE8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2541FF-F0E0-804C-AA04-EE7A3E2C10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88E4D8-47D1-BD4A-85CA-D3EB8BE186C5}"/>
              </a:ext>
            </a:extLst>
          </p:cNvPr>
          <p:cNvSpPr>
            <a:spLocks noGrp="1"/>
          </p:cNvSpPr>
          <p:nvPr>
            <p:ph type="dt" sz="half" idx="10"/>
          </p:nvPr>
        </p:nvSpPr>
        <p:spPr/>
        <p:txBody>
          <a:bodyPr/>
          <a:lstStyle/>
          <a:p>
            <a:fld id="{E36C4119-EDD4-DB42-9E23-6B7BC11A8A9A}" type="datetime1">
              <a:rPr lang="en-US" smtClean="0"/>
              <a:t>6/15/21</a:t>
            </a:fld>
            <a:endParaRPr lang="en-US"/>
          </a:p>
        </p:txBody>
      </p:sp>
      <p:sp>
        <p:nvSpPr>
          <p:cNvPr id="5" name="Footer Placeholder 4">
            <a:extLst>
              <a:ext uri="{FF2B5EF4-FFF2-40B4-BE49-F238E27FC236}">
                <a16:creationId xmlns:a16="http://schemas.microsoft.com/office/drawing/2014/main" id="{08BC1C6C-585B-3D49-9E0A-7B17C40DC6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F5B87-9D9D-7F49-83A8-B028F92FDBEC}"/>
              </a:ext>
            </a:extLst>
          </p:cNvPr>
          <p:cNvSpPr>
            <a:spLocks noGrp="1"/>
          </p:cNvSpPr>
          <p:nvPr>
            <p:ph type="sldNum" sz="quarter" idx="12"/>
          </p:nvPr>
        </p:nvSpPr>
        <p:spPr/>
        <p:txBody>
          <a:bodyPr/>
          <a:lstStyle/>
          <a:p>
            <a:fld id="{10591A86-4C11-7646-BD39-8FFAC9077684}" type="slidenum">
              <a:rPr lang="en-US" smtClean="0"/>
              <a:t>‹#›</a:t>
            </a:fld>
            <a:endParaRPr lang="en-US"/>
          </a:p>
        </p:txBody>
      </p:sp>
    </p:spTree>
    <p:extLst>
      <p:ext uri="{BB962C8B-B14F-4D97-AF65-F5344CB8AC3E}">
        <p14:creationId xmlns:p14="http://schemas.microsoft.com/office/powerpoint/2010/main" val="565308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F9B44-9D00-0342-85D9-CFA2ABD131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3DA9BC0-1D86-A74C-93EF-57E0B89DA2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557897-94DA-0F4A-8D0A-6352C9318EE2}"/>
              </a:ext>
            </a:extLst>
          </p:cNvPr>
          <p:cNvSpPr>
            <a:spLocks noGrp="1"/>
          </p:cNvSpPr>
          <p:nvPr>
            <p:ph type="dt" sz="half" idx="10"/>
          </p:nvPr>
        </p:nvSpPr>
        <p:spPr/>
        <p:txBody>
          <a:bodyPr/>
          <a:lstStyle/>
          <a:p>
            <a:fld id="{FEEF75B5-FFE3-F640-90A2-E8E9E8B8D23E}" type="datetime1">
              <a:rPr lang="en-US" smtClean="0"/>
              <a:t>6/15/21</a:t>
            </a:fld>
            <a:endParaRPr lang="en-US"/>
          </a:p>
        </p:txBody>
      </p:sp>
      <p:sp>
        <p:nvSpPr>
          <p:cNvPr id="5" name="Footer Placeholder 4">
            <a:extLst>
              <a:ext uri="{FF2B5EF4-FFF2-40B4-BE49-F238E27FC236}">
                <a16:creationId xmlns:a16="http://schemas.microsoft.com/office/drawing/2014/main" id="{0C2E21E5-0D1A-6F4D-8227-B93B84B5ED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230E66-9786-564C-A4BD-7B7A22E178F5}"/>
              </a:ext>
            </a:extLst>
          </p:cNvPr>
          <p:cNvSpPr>
            <a:spLocks noGrp="1"/>
          </p:cNvSpPr>
          <p:nvPr>
            <p:ph type="sldNum" sz="quarter" idx="12"/>
          </p:nvPr>
        </p:nvSpPr>
        <p:spPr/>
        <p:txBody>
          <a:bodyPr/>
          <a:lstStyle/>
          <a:p>
            <a:fld id="{10591A86-4C11-7646-BD39-8FFAC9077684}" type="slidenum">
              <a:rPr lang="en-US" smtClean="0"/>
              <a:t>‹#›</a:t>
            </a:fld>
            <a:endParaRPr lang="en-US"/>
          </a:p>
        </p:txBody>
      </p:sp>
    </p:spTree>
    <p:extLst>
      <p:ext uri="{BB962C8B-B14F-4D97-AF65-F5344CB8AC3E}">
        <p14:creationId xmlns:p14="http://schemas.microsoft.com/office/powerpoint/2010/main" val="2880124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7FE1B-A189-6242-B026-ED064ABA7D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9EB7E88-A195-CE49-AA7E-0ED9399361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018CE0-0C3A-C042-97A9-5DD54B3FC743}"/>
              </a:ext>
            </a:extLst>
          </p:cNvPr>
          <p:cNvSpPr>
            <a:spLocks noGrp="1"/>
          </p:cNvSpPr>
          <p:nvPr>
            <p:ph type="dt" sz="half" idx="10"/>
          </p:nvPr>
        </p:nvSpPr>
        <p:spPr/>
        <p:txBody>
          <a:bodyPr/>
          <a:lstStyle/>
          <a:p>
            <a:fld id="{B1927002-9BC2-BD49-BD7E-35380DE59D40}" type="datetime1">
              <a:rPr lang="en-US" smtClean="0"/>
              <a:t>6/15/21</a:t>
            </a:fld>
            <a:endParaRPr lang="en-US"/>
          </a:p>
        </p:txBody>
      </p:sp>
      <p:sp>
        <p:nvSpPr>
          <p:cNvPr id="5" name="Footer Placeholder 4">
            <a:extLst>
              <a:ext uri="{FF2B5EF4-FFF2-40B4-BE49-F238E27FC236}">
                <a16:creationId xmlns:a16="http://schemas.microsoft.com/office/drawing/2014/main" id="{08A509A8-96B8-5247-B69E-96DE3DDB1F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9D8EC9-9687-2D48-97D1-44A69980E0BD}"/>
              </a:ext>
            </a:extLst>
          </p:cNvPr>
          <p:cNvSpPr>
            <a:spLocks noGrp="1"/>
          </p:cNvSpPr>
          <p:nvPr>
            <p:ph type="sldNum" sz="quarter" idx="12"/>
          </p:nvPr>
        </p:nvSpPr>
        <p:spPr/>
        <p:txBody>
          <a:bodyPr/>
          <a:lstStyle/>
          <a:p>
            <a:fld id="{10591A86-4C11-7646-BD39-8FFAC9077684}" type="slidenum">
              <a:rPr lang="en-US" smtClean="0"/>
              <a:t>‹#›</a:t>
            </a:fld>
            <a:endParaRPr lang="en-US"/>
          </a:p>
        </p:txBody>
      </p:sp>
    </p:spTree>
    <p:extLst>
      <p:ext uri="{BB962C8B-B14F-4D97-AF65-F5344CB8AC3E}">
        <p14:creationId xmlns:p14="http://schemas.microsoft.com/office/powerpoint/2010/main" val="703748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E7EC9-F4C4-324B-8D4F-1B27FD86CA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AEA3E0-876C-AC4E-9CDB-B0DA8822D1D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ABD6B11-B5DE-0143-86DF-17C5831A085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9CB277-8275-C14F-A0BE-57509D1AA256}"/>
              </a:ext>
            </a:extLst>
          </p:cNvPr>
          <p:cNvSpPr>
            <a:spLocks noGrp="1"/>
          </p:cNvSpPr>
          <p:nvPr>
            <p:ph type="dt" sz="half" idx="10"/>
          </p:nvPr>
        </p:nvSpPr>
        <p:spPr/>
        <p:txBody>
          <a:bodyPr/>
          <a:lstStyle/>
          <a:p>
            <a:fld id="{35E10FD6-B54A-644F-B6A5-CB07946429BF}" type="datetime1">
              <a:rPr lang="en-US" smtClean="0"/>
              <a:t>6/15/21</a:t>
            </a:fld>
            <a:endParaRPr lang="en-US"/>
          </a:p>
        </p:txBody>
      </p:sp>
      <p:sp>
        <p:nvSpPr>
          <p:cNvPr id="6" name="Footer Placeholder 5">
            <a:extLst>
              <a:ext uri="{FF2B5EF4-FFF2-40B4-BE49-F238E27FC236}">
                <a16:creationId xmlns:a16="http://schemas.microsoft.com/office/drawing/2014/main" id="{86D9DC9C-7882-7A4B-8725-CA39FDA3EB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FBB8BB-1100-514C-A464-F3D51BF37FE7}"/>
              </a:ext>
            </a:extLst>
          </p:cNvPr>
          <p:cNvSpPr>
            <a:spLocks noGrp="1"/>
          </p:cNvSpPr>
          <p:nvPr>
            <p:ph type="sldNum" sz="quarter" idx="12"/>
          </p:nvPr>
        </p:nvSpPr>
        <p:spPr/>
        <p:txBody>
          <a:bodyPr/>
          <a:lstStyle/>
          <a:p>
            <a:fld id="{10591A86-4C11-7646-BD39-8FFAC9077684}" type="slidenum">
              <a:rPr lang="en-US" smtClean="0"/>
              <a:t>‹#›</a:t>
            </a:fld>
            <a:endParaRPr lang="en-US"/>
          </a:p>
        </p:txBody>
      </p:sp>
    </p:spTree>
    <p:extLst>
      <p:ext uri="{BB962C8B-B14F-4D97-AF65-F5344CB8AC3E}">
        <p14:creationId xmlns:p14="http://schemas.microsoft.com/office/powerpoint/2010/main" val="35914810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AB0F-EF49-2549-B7DA-1A26369D12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67B4C6C-8DAB-2A4A-853F-466CE66AA7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0B2CFD2-C541-2B4E-AED1-21A9218AE6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8F8F26-6BF7-A249-BB9E-5F388699FB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EA2C04-6402-F74F-8956-E15DEC542E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537E76-985C-4844-BCD3-57697C9FFC89}"/>
              </a:ext>
            </a:extLst>
          </p:cNvPr>
          <p:cNvSpPr>
            <a:spLocks noGrp="1"/>
          </p:cNvSpPr>
          <p:nvPr>
            <p:ph type="dt" sz="half" idx="10"/>
          </p:nvPr>
        </p:nvSpPr>
        <p:spPr/>
        <p:txBody>
          <a:bodyPr/>
          <a:lstStyle/>
          <a:p>
            <a:fld id="{477019AA-EC85-2044-9442-2AE04E689A6C}" type="datetime1">
              <a:rPr lang="en-US" smtClean="0"/>
              <a:t>6/15/21</a:t>
            </a:fld>
            <a:endParaRPr lang="en-US"/>
          </a:p>
        </p:txBody>
      </p:sp>
      <p:sp>
        <p:nvSpPr>
          <p:cNvPr id="8" name="Footer Placeholder 7">
            <a:extLst>
              <a:ext uri="{FF2B5EF4-FFF2-40B4-BE49-F238E27FC236}">
                <a16:creationId xmlns:a16="http://schemas.microsoft.com/office/drawing/2014/main" id="{F80AE65C-8980-DC46-A24F-1F1A6693971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84A224-EB13-9941-B160-1255E1377C87}"/>
              </a:ext>
            </a:extLst>
          </p:cNvPr>
          <p:cNvSpPr>
            <a:spLocks noGrp="1"/>
          </p:cNvSpPr>
          <p:nvPr>
            <p:ph type="sldNum" sz="quarter" idx="12"/>
          </p:nvPr>
        </p:nvSpPr>
        <p:spPr/>
        <p:txBody>
          <a:bodyPr/>
          <a:lstStyle/>
          <a:p>
            <a:fld id="{10591A86-4C11-7646-BD39-8FFAC9077684}" type="slidenum">
              <a:rPr lang="en-US" smtClean="0"/>
              <a:t>‹#›</a:t>
            </a:fld>
            <a:endParaRPr lang="en-US"/>
          </a:p>
        </p:txBody>
      </p:sp>
    </p:spTree>
    <p:extLst>
      <p:ext uri="{BB962C8B-B14F-4D97-AF65-F5344CB8AC3E}">
        <p14:creationId xmlns:p14="http://schemas.microsoft.com/office/powerpoint/2010/main" val="33524683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88B24-1E9B-EC4F-9EB6-EBF10266524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6C86E9-40C2-1946-BB0B-33534E88EAE8}"/>
              </a:ext>
            </a:extLst>
          </p:cNvPr>
          <p:cNvSpPr>
            <a:spLocks noGrp="1"/>
          </p:cNvSpPr>
          <p:nvPr>
            <p:ph type="dt" sz="half" idx="10"/>
          </p:nvPr>
        </p:nvSpPr>
        <p:spPr/>
        <p:txBody>
          <a:bodyPr/>
          <a:lstStyle/>
          <a:p>
            <a:fld id="{E3A48015-09B7-904C-8531-1968B40FD2AE}" type="datetime1">
              <a:rPr lang="en-US" smtClean="0"/>
              <a:t>6/15/21</a:t>
            </a:fld>
            <a:endParaRPr lang="en-US"/>
          </a:p>
        </p:txBody>
      </p:sp>
      <p:sp>
        <p:nvSpPr>
          <p:cNvPr id="4" name="Footer Placeholder 3">
            <a:extLst>
              <a:ext uri="{FF2B5EF4-FFF2-40B4-BE49-F238E27FC236}">
                <a16:creationId xmlns:a16="http://schemas.microsoft.com/office/drawing/2014/main" id="{B690D534-DE99-834B-8DDE-8BD93737FE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2AE2B8E-46F9-BD42-8CC5-907CC43EFA68}"/>
              </a:ext>
            </a:extLst>
          </p:cNvPr>
          <p:cNvSpPr>
            <a:spLocks noGrp="1"/>
          </p:cNvSpPr>
          <p:nvPr>
            <p:ph type="sldNum" sz="quarter" idx="12"/>
          </p:nvPr>
        </p:nvSpPr>
        <p:spPr/>
        <p:txBody>
          <a:bodyPr/>
          <a:lstStyle/>
          <a:p>
            <a:fld id="{10591A86-4C11-7646-BD39-8FFAC9077684}" type="slidenum">
              <a:rPr lang="en-US" smtClean="0"/>
              <a:t>‹#›</a:t>
            </a:fld>
            <a:endParaRPr lang="en-US"/>
          </a:p>
        </p:txBody>
      </p:sp>
    </p:spTree>
    <p:extLst>
      <p:ext uri="{BB962C8B-B14F-4D97-AF65-F5344CB8AC3E}">
        <p14:creationId xmlns:p14="http://schemas.microsoft.com/office/powerpoint/2010/main" val="2469598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FF4FCC-0085-8147-99F0-0195FBFF59DA}"/>
              </a:ext>
            </a:extLst>
          </p:cNvPr>
          <p:cNvSpPr>
            <a:spLocks noGrp="1"/>
          </p:cNvSpPr>
          <p:nvPr>
            <p:ph type="dt" sz="half" idx="10"/>
          </p:nvPr>
        </p:nvSpPr>
        <p:spPr/>
        <p:txBody>
          <a:bodyPr/>
          <a:lstStyle/>
          <a:p>
            <a:fld id="{01F7118E-3886-8A46-81B3-20B630EA1B9F}" type="datetime1">
              <a:rPr lang="en-US" smtClean="0"/>
              <a:t>6/15/21</a:t>
            </a:fld>
            <a:endParaRPr lang="en-US"/>
          </a:p>
        </p:txBody>
      </p:sp>
      <p:sp>
        <p:nvSpPr>
          <p:cNvPr id="3" name="Footer Placeholder 2">
            <a:extLst>
              <a:ext uri="{FF2B5EF4-FFF2-40B4-BE49-F238E27FC236}">
                <a16:creationId xmlns:a16="http://schemas.microsoft.com/office/drawing/2014/main" id="{C50448F5-A720-2846-950B-A37397CD96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B08746E-AFF9-5647-A754-B591B4D9B45F}"/>
              </a:ext>
            </a:extLst>
          </p:cNvPr>
          <p:cNvSpPr>
            <a:spLocks noGrp="1"/>
          </p:cNvSpPr>
          <p:nvPr>
            <p:ph type="sldNum" sz="quarter" idx="12"/>
          </p:nvPr>
        </p:nvSpPr>
        <p:spPr/>
        <p:txBody>
          <a:bodyPr/>
          <a:lstStyle/>
          <a:p>
            <a:fld id="{10591A86-4C11-7646-BD39-8FFAC9077684}" type="slidenum">
              <a:rPr lang="en-US" smtClean="0"/>
              <a:t>‹#›</a:t>
            </a:fld>
            <a:endParaRPr lang="en-US"/>
          </a:p>
        </p:txBody>
      </p:sp>
    </p:spTree>
    <p:extLst>
      <p:ext uri="{BB962C8B-B14F-4D97-AF65-F5344CB8AC3E}">
        <p14:creationId xmlns:p14="http://schemas.microsoft.com/office/powerpoint/2010/main" val="2004783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444DA-BFF8-B547-AE14-66270D7D6B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495BE34-CE9E-9340-A227-6A0B790185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2A4D28E-5950-2B48-B5B0-690E7CA9A8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C7C681-5F3F-4244-A97B-9C4F99AFD9DF}"/>
              </a:ext>
            </a:extLst>
          </p:cNvPr>
          <p:cNvSpPr>
            <a:spLocks noGrp="1"/>
          </p:cNvSpPr>
          <p:nvPr>
            <p:ph type="dt" sz="half" idx="10"/>
          </p:nvPr>
        </p:nvSpPr>
        <p:spPr/>
        <p:txBody>
          <a:bodyPr/>
          <a:lstStyle/>
          <a:p>
            <a:fld id="{0F8BED48-48A6-0145-BA3D-A40E7FF8623B}" type="datetime1">
              <a:rPr lang="en-US" smtClean="0"/>
              <a:t>6/15/21</a:t>
            </a:fld>
            <a:endParaRPr lang="en-US"/>
          </a:p>
        </p:txBody>
      </p:sp>
      <p:sp>
        <p:nvSpPr>
          <p:cNvPr id="6" name="Footer Placeholder 5">
            <a:extLst>
              <a:ext uri="{FF2B5EF4-FFF2-40B4-BE49-F238E27FC236}">
                <a16:creationId xmlns:a16="http://schemas.microsoft.com/office/drawing/2014/main" id="{54E251D5-CC3F-6A40-8125-7ED7699779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3475-2A65-5946-862F-B415254AAB54}"/>
              </a:ext>
            </a:extLst>
          </p:cNvPr>
          <p:cNvSpPr>
            <a:spLocks noGrp="1"/>
          </p:cNvSpPr>
          <p:nvPr>
            <p:ph type="sldNum" sz="quarter" idx="12"/>
          </p:nvPr>
        </p:nvSpPr>
        <p:spPr/>
        <p:txBody>
          <a:bodyPr/>
          <a:lstStyle/>
          <a:p>
            <a:fld id="{10591A86-4C11-7646-BD39-8FFAC9077684}" type="slidenum">
              <a:rPr lang="en-US" smtClean="0"/>
              <a:t>‹#›</a:t>
            </a:fld>
            <a:endParaRPr lang="en-US"/>
          </a:p>
        </p:txBody>
      </p:sp>
    </p:spTree>
    <p:extLst>
      <p:ext uri="{BB962C8B-B14F-4D97-AF65-F5344CB8AC3E}">
        <p14:creationId xmlns:p14="http://schemas.microsoft.com/office/powerpoint/2010/main" val="40389283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7BF31-B1C1-7046-B053-041A289477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61E2119-2F48-0A49-A030-7C83D8966F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5ED5249-9C8A-BE43-9BA2-B50D2F9656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A370D0-8C91-9B42-9D50-04275D055E3F}"/>
              </a:ext>
            </a:extLst>
          </p:cNvPr>
          <p:cNvSpPr>
            <a:spLocks noGrp="1"/>
          </p:cNvSpPr>
          <p:nvPr>
            <p:ph type="dt" sz="half" idx="10"/>
          </p:nvPr>
        </p:nvSpPr>
        <p:spPr/>
        <p:txBody>
          <a:bodyPr/>
          <a:lstStyle/>
          <a:p>
            <a:fld id="{97F21B46-6219-1040-8EEF-C6273F30F0F4}" type="datetime1">
              <a:rPr lang="en-US" smtClean="0"/>
              <a:t>6/15/21</a:t>
            </a:fld>
            <a:endParaRPr lang="en-US"/>
          </a:p>
        </p:txBody>
      </p:sp>
      <p:sp>
        <p:nvSpPr>
          <p:cNvPr id="6" name="Footer Placeholder 5">
            <a:extLst>
              <a:ext uri="{FF2B5EF4-FFF2-40B4-BE49-F238E27FC236}">
                <a16:creationId xmlns:a16="http://schemas.microsoft.com/office/drawing/2014/main" id="{11F423BE-04A4-244D-B588-414F4B056B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EA1040-76D8-2044-B5D0-C902B2CBCD0E}"/>
              </a:ext>
            </a:extLst>
          </p:cNvPr>
          <p:cNvSpPr>
            <a:spLocks noGrp="1"/>
          </p:cNvSpPr>
          <p:nvPr>
            <p:ph type="sldNum" sz="quarter" idx="12"/>
          </p:nvPr>
        </p:nvSpPr>
        <p:spPr/>
        <p:txBody>
          <a:bodyPr/>
          <a:lstStyle/>
          <a:p>
            <a:fld id="{10591A86-4C11-7646-BD39-8FFAC9077684}" type="slidenum">
              <a:rPr lang="en-US" smtClean="0"/>
              <a:t>‹#›</a:t>
            </a:fld>
            <a:endParaRPr lang="en-US"/>
          </a:p>
        </p:txBody>
      </p:sp>
    </p:spTree>
    <p:extLst>
      <p:ext uri="{BB962C8B-B14F-4D97-AF65-F5344CB8AC3E}">
        <p14:creationId xmlns:p14="http://schemas.microsoft.com/office/powerpoint/2010/main" val="282663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5A175-82BE-8041-84A9-35E7606ACB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21F3F1D-5817-9F4A-8733-64E26FA89A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55E05-8D8C-5E41-9ECE-005D248C23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8C28CE-E68D-D045-9AE8-8CFE3C4499F2}" type="datetime1">
              <a:rPr lang="en-US" smtClean="0"/>
              <a:t>6/15/21</a:t>
            </a:fld>
            <a:endParaRPr lang="en-US"/>
          </a:p>
        </p:txBody>
      </p:sp>
      <p:sp>
        <p:nvSpPr>
          <p:cNvPr id="5" name="Footer Placeholder 4">
            <a:extLst>
              <a:ext uri="{FF2B5EF4-FFF2-40B4-BE49-F238E27FC236}">
                <a16:creationId xmlns:a16="http://schemas.microsoft.com/office/drawing/2014/main" id="{8782C8F0-9E02-A04E-96F1-E5453EBF96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B4B7994-A82D-FD41-A42D-87364C5D16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591A86-4C11-7646-BD39-8FFAC9077684}" type="slidenum">
              <a:rPr lang="en-US" smtClean="0"/>
              <a:t>‹#›</a:t>
            </a:fld>
            <a:endParaRPr lang="en-US"/>
          </a:p>
        </p:txBody>
      </p:sp>
    </p:spTree>
    <p:extLst>
      <p:ext uri="{BB962C8B-B14F-4D97-AF65-F5344CB8AC3E}">
        <p14:creationId xmlns:p14="http://schemas.microsoft.com/office/powerpoint/2010/main" val="5359131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g"/><Relationship Id="rId10" Type="http://schemas.openxmlformats.org/officeDocument/2006/relationships/image" Target="../media/image6.jpg"/><Relationship Id="rId4" Type="http://schemas.openxmlformats.org/officeDocument/2006/relationships/image" Target="../media/image2.png"/><Relationship Id="rId9" Type="http://schemas.openxmlformats.org/officeDocument/2006/relationships/image" Target="../media/image44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Group 56"/>
          <p:cNvGrpSpPr/>
          <p:nvPr/>
        </p:nvGrpSpPr>
        <p:grpSpPr>
          <a:xfrm>
            <a:off x="259380" y="810389"/>
            <a:ext cx="8731500" cy="2171299"/>
            <a:chOff x="355704" y="3501471"/>
            <a:chExt cx="8581829" cy="2171299"/>
          </a:xfrm>
        </p:grpSpPr>
        <p:sp>
          <p:nvSpPr>
            <p:cNvPr id="58" name="TextBox 57"/>
            <p:cNvSpPr txBox="1"/>
            <p:nvPr/>
          </p:nvSpPr>
          <p:spPr>
            <a:xfrm>
              <a:off x="355704" y="3501471"/>
              <a:ext cx="7706334" cy="400110"/>
            </a:xfrm>
            <a:prstGeom prst="rect">
              <a:avLst/>
            </a:prstGeom>
            <a:noFill/>
          </p:spPr>
          <p:txBody>
            <a:bodyPr wrap="none" rtlCol="0">
              <a:spAutoFit/>
            </a:bodyPr>
            <a:lstStyle/>
            <a:p>
              <a:pPr marL="342900" indent="-342900">
                <a:buFont typeface="Arial" charset="0"/>
                <a:buChar char="•"/>
              </a:pPr>
              <a:r>
                <a:rPr lang="en-US" sz="2000" i="1" dirty="0" err="1">
                  <a:latin typeface="Times New Roman" panose="02020603050405020304" pitchFamily="18" charset="0"/>
                  <a:ea typeface="Times New Roman" charset="0"/>
                  <a:cs typeface="Times New Roman" panose="02020603050405020304" pitchFamily="18" charset="0"/>
                </a:rPr>
                <a:t>K</a:t>
              </a:r>
              <a:r>
                <a:rPr lang="en-US" sz="2000" i="1" baseline="30000" dirty="0" err="1">
                  <a:latin typeface="Times New Roman" panose="02020603050405020304" pitchFamily="18" charset="0"/>
                  <a:ea typeface="Times New Roman" charset="0"/>
                  <a:cs typeface="Times New Roman" panose="02020603050405020304" pitchFamily="18" charset="0"/>
                </a:rPr>
                <a:t>trans</a:t>
              </a:r>
              <a:r>
                <a:rPr lang="en-US" sz="2000" dirty="0">
                  <a:latin typeface="Times New Roman" panose="02020603050405020304" pitchFamily="18" charset="0"/>
                  <a:ea typeface="Times New Roman" charset="0"/>
                  <a:cs typeface="Times New Roman" panose="02020603050405020304" pitchFamily="18" charset="0"/>
                </a:rPr>
                <a:t> </a:t>
              </a:r>
              <a:r>
                <a:rPr lang="en-US" sz="2000" dirty="0">
                  <a:latin typeface="Times New Roman" panose="02020603050405020304" pitchFamily="18" charset="0"/>
                  <a:ea typeface="Arial" charset="0"/>
                  <a:cs typeface="Times New Roman" panose="02020603050405020304" pitchFamily="18" charset="0"/>
                </a:rPr>
                <a:t>--- </a:t>
              </a:r>
              <a:r>
                <a:rPr lang="en-US" sz="2000" dirty="0">
                  <a:latin typeface="Times New Roman" panose="02020603050405020304" pitchFamily="18" charset="0"/>
                  <a:ea typeface="Times New Roman" charset="0"/>
                  <a:cs typeface="Times New Roman" panose="02020603050405020304" pitchFamily="18" charset="0"/>
                </a:rPr>
                <a:t>(</a:t>
              </a:r>
              <a:r>
                <a:rPr lang="en-US" sz="2000" i="1" dirty="0">
                  <a:latin typeface="Times New Roman" panose="02020603050405020304" pitchFamily="18" charset="0"/>
                  <a:ea typeface="Times New Roman" charset="0"/>
                  <a:cs typeface="Times New Roman" panose="02020603050405020304" pitchFamily="18" charset="0"/>
                </a:rPr>
                <a:t>Direct, linear scaling</a:t>
              </a:r>
              <a:r>
                <a:rPr lang="en-US" sz="2000" dirty="0">
                  <a:latin typeface="Times New Roman" panose="02020603050405020304" pitchFamily="18" charset="0"/>
                  <a:ea typeface="Times New Roman" charset="0"/>
                  <a:cs typeface="Times New Roman" panose="02020603050405020304" pitchFamily="18" charset="0"/>
                </a:rPr>
                <a:t>) </a:t>
              </a:r>
              <a:r>
                <a:rPr lang="en-US" sz="2000" dirty="0">
                  <a:latin typeface="Times New Roman" panose="02020603050405020304" pitchFamily="18" charset="0"/>
                  <a:ea typeface="Arial" charset="0"/>
                  <a:cs typeface="Times New Roman" panose="02020603050405020304" pitchFamily="18" charset="0"/>
                </a:rPr>
                <a:t>---&gt;</a:t>
              </a:r>
              <a:r>
                <a:rPr lang="en-US" sz="2000" dirty="0">
                  <a:latin typeface="Times New Roman" panose="02020603050405020304" pitchFamily="18" charset="0"/>
                  <a:ea typeface="Times New Roman" charset="0"/>
                  <a:cs typeface="Times New Roman" panose="02020603050405020304" pitchFamily="18" charset="0"/>
                </a:rPr>
                <a:t> vascular hydraulic conductivity </a:t>
              </a:r>
              <a:r>
                <a:rPr lang="en-US" sz="2000" i="1" dirty="0" err="1">
                  <a:latin typeface="Times New Roman" panose="02020603050405020304" pitchFamily="18" charset="0"/>
                  <a:ea typeface="Times New Roman" charset="0"/>
                  <a:cs typeface="Times New Roman" panose="02020603050405020304" pitchFamily="18" charset="0"/>
                </a:rPr>
                <a:t>L</a:t>
              </a:r>
              <a:r>
                <a:rPr lang="en-US" sz="2000" i="1" baseline="-25000" dirty="0" err="1">
                  <a:latin typeface="Times New Roman" panose="02020603050405020304" pitchFamily="18" charset="0"/>
                  <a:ea typeface="Times New Roman" charset="0"/>
                  <a:cs typeface="Times New Roman" panose="02020603050405020304" pitchFamily="18" charset="0"/>
                </a:rPr>
                <a:t>p</a:t>
              </a:r>
              <a:endParaRPr lang="en-US" sz="2000" i="1" baseline="-25000" dirty="0">
                <a:latin typeface="Times New Roman" panose="02020603050405020304" pitchFamily="18" charset="0"/>
                <a:ea typeface="Times New Roman" charset="0"/>
                <a:cs typeface="Times New Roman" panose="02020603050405020304" pitchFamily="18" charset="0"/>
              </a:endParaRPr>
            </a:p>
          </p:txBody>
        </p:sp>
        <p:sp>
          <p:nvSpPr>
            <p:cNvPr id="59" name="TextBox 58"/>
            <p:cNvSpPr txBox="1"/>
            <p:nvPr/>
          </p:nvSpPr>
          <p:spPr>
            <a:xfrm>
              <a:off x="4877729" y="3909602"/>
              <a:ext cx="1775932" cy="369332"/>
            </a:xfrm>
            <a:prstGeom prst="rect">
              <a:avLst/>
            </a:prstGeom>
            <a:noFill/>
          </p:spPr>
          <p:txBody>
            <a:bodyPr wrap="none" rtlCol="0">
              <a:spAutoFit/>
            </a:bodyPr>
            <a:lstStyle/>
            <a:p>
              <a:r>
                <a:rPr lang="en-US" dirty="0">
                  <a:latin typeface="Times New Roman" panose="02020603050405020304" pitchFamily="18" charset="0"/>
                  <a:ea typeface="Times New Roman" charset="0"/>
                  <a:cs typeface="Times New Roman" panose="02020603050405020304" pitchFamily="18" charset="0"/>
                </a:rPr>
                <a:t>Literature values:</a:t>
              </a:r>
            </a:p>
          </p:txBody>
        </p:sp>
        <p:cxnSp>
          <p:nvCxnSpPr>
            <p:cNvPr id="61" name="Straight Arrow Connector 60"/>
            <p:cNvCxnSpPr/>
            <p:nvPr/>
          </p:nvCxnSpPr>
          <p:spPr>
            <a:xfrm>
              <a:off x="3132713" y="5503288"/>
              <a:ext cx="1654610" cy="10257"/>
            </a:xfrm>
            <a:prstGeom prst="straightConnector1">
              <a:avLst/>
            </a:prstGeom>
            <a:ln w="1905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2" name="TextBox 61"/>
            <p:cNvSpPr txBox="1"/>
            <p:nvPr/>
          </p:nvSpPr>
          <p:spPr>
            <a:xfrm>
              <a:off x="3175860" y="5160743"/>
              <a:ext cx="1256009" cy="338554"/>
            </a:xfrm>
            <a:prstGeom prst="rect">
              <a:avLst/>
            </a:prstGeom>
            <a:noFill/>
          </p:spPr>
          <p:txBody>
            <a:bodyPr wrap="none" rtlCol="0">
              <a:spAutoFit/>
            </a:bodyPr>
            <a:lstStyle/>
            <a:p>
              <a:r>
                <a:rPr lang="en-US" sz="1600" dirty="0">
                  <a:solidFill>
                    <a:srgbClr val="FF0000"/>
                  </a:solidFill>
                  <a:latin typeface="Times New Roman" panose="02020603050405020304" pitchFamily="18" charset="0"/>
                  <a:ea typeface="Times New Roman" charset="0"/>
                  <a:cs typeface="Times New Roman" panose="02020603050405020304" pitchFamily="18" charset="0"/>
                </a:rPr>
                <a:t>~ (7.6 × 10</a:t>
              </a:r>
              <a:r>
                <a:rPr lang="en-US" sz="1600" baseline="30000" dirty="0">
                  <a:solidFill>
                    <a:srgbClr val="FF0000"/>
                  </a:solidFill>
                  <a:latin typeface="Times New Roman" panose="02020603050405020304" pitchFamily="18" charset="0"/>
                  <a:ea typeface="Times New Roman" charset="0"/>
                  <a:cs typeface="Times New Roman" panose="02020603050405020304" pitchFamily="18" charset="0"/>
                </a:rPr>
                <a:t>-9</a:t>
              </a:r>
              <a:r>
                <a:rPr lang="en-US" sz="1600" dirty="0">
                  <a:solidFill>
                    <a:srgbClr val="FF0000"/>
                  </a:solidFill>
                  <a:latin typeface="Times New Roman" panose="02020603050405020304" pitchFamily="18" charset="0"/>
                  <a:ea typeface="Times New Roman" charset="0"/>
                  <a:cs typeface="Times New Roman" panose="02020603050405020304" pitchFamily="18" charset="0"/>
                </a:rPr>
                <a:t>)</a:t>
              </a:r>
            </a:p>
          </p:txBody>
        </p:sp>
        <p:sp>
          <p:nvSpPr>
            <p:cNvPr id="63" name="TextBox 62"/>
            <p:cNvSpPr txBox="1"/>
            <p:nvPr/>
          </p:nvSpPr>
          <p:spPr>
            <a:xfrm>
              <a:off x="4963706" y="4249848"/>
              <a:ext cx="3973827" cy="738664"/>
            </a:xfrm>
            <a:prstGeom prst="rect">
              <a:avLst/>
            </a:prstGeom>
            <a:noFill/>
          </p:spPr>
          <p:txBody>
            <a:bodyPr wrap="square" rtlCol="0">
              <a:spAutoFit/>
            </a:bodyPr>
            <a:lstStyle/>
            <a:p>
              <a:r>
                <a:rPr lang="en-US" sz="1400" dirty="0" err="1">
                  <a:solidFill>
                    <a:srgbClr val="0070C0"/>
                  </a:solidFill>
                  <a:latin typeface="Times New Roman" panose="02020603050405020304" pitchFamily="18" charset="0"/>
                  <a:ea typeface="Times New Roman" charset="0"/>
                  <a:cs typeface="Times New Roman" panose="02020603050405020304" pitchFamily="18" charset="0"/>
                </a:rPr>
                <a:t>Baish</a:t>
              </a:r>
              <a:r>
                <a:rPr lang="en-US" sz="1400" dirty="0">
                  <a:solidFill>
                    <a:srgbClr val="0070C0"/>
                  </a:solidFill>
                  <a:latin typeface="Times New Roman" panose="02020603050405020304" pitchFamily="18" charset="0"/>
                  <a:ea typeface="Times New Roman" charset="0"/>
                  <a:cs typeface="Times New Roman" panose="02020603050405020304" pitchFamily="18" charset="0"/>
                </a:rPr>
                <a:t> et al., </a:t>
              </a:r>
              <a:r>
                <a:rPr lang="en-US" sz="1400" i="1" dirty="0" err="1">
                  <a:solidFill>
                    <a:srgbClr val="0070C0"/>
                  </a:solidFill>
                  <a:latin typeface="Times New Roman" panose="02020603050405020304" pitchFamily="18" charset="0"/>
                  <a:ea typeface="Times New Roman" charset="0"/>
                  <a:cs typeface="Times New Roman" panose="02020603050405020304" pitchFamily="18" charset="0"/>
                </a:rPr>
                <a:t>Microvas</a:t>
              </a:r>
              <a:r>
                <a:rPr lang="en-US" sz="1400" i="1" dirty="0">
                  <a:solidFill>
                    <a:srgbClr val="0070C0"/>
                  </a:solidFill>
                  <a:latin typeface="Times New Roman" panose="02020603050405020304" pitchFamily="18" charset="0"/>
                  <a:ea typeface="Times New Roman" charset="0"/>
                  <a:cs typeface="Times New Roman" panose="02020603050405020304" pitchFamily="18" charset="0"/>
                </a:rPr>
                <a:t> Res</a:t>
              </a:r>
              <a:r>
                <a:rPr lang="en-US" sz="1400" dirty="0">
                  <a:solidFill>
                    <a:srgbClr val="0070C0"/>
                  </a:solidFill>
                  <a:latin typeface="Times New Roman" panose="02020603050405020304" pitchFamily="18" charset="0"/>
                  <a:ea typeface="Times New Roman" charset="0"/>
                  <a:cs typeface="Times New Roman" panose="02020603050405020304" pitchFamily="18" charset="0"/>
                </a:rPr>
                <a:t>, 1997</a:t>
              </a:r>
              <a:endParaRPr lang="en-US" sz="1400" dirty="0">
                <a:latin typeface="Times New Roman" panose="02020603050405020304" pitchFamily="18" charset="0"/>
                <a:ea typeface="Times New Roman" charset="0"/>
                <a:cs typeface="Times New Roman" panose="02020603050405020304" pitchFamily="18" charset="0"/>
              </a:endParaRPr>
            </a:p>
            <a:p>
              <a:r>
                <a:rPr lang="en-US" sz="1400" dirty="0" err="1">
                  <a:solidFill>
                    <a:srgbClr val="0070C0"/>
                  </a:solidFill>
                  <a:latin typeface="Times New Roman" panose="02020603050405020304" pitchFamily="18" charset="0"/>
                  <a:ea typeface="Times New Roman" charset="0"/>
                  <a:cs typeface="Times New Roman" panose="02020603050405020304" pitchFamily="18" charset="0"/>
                </a:rPr>
                <a:t>Pozrikidis</a:t>
              </a:r>
              <a:r>
                <a:rPr lang="en-US" sz="1400" dirty="0">
                  <a:solidFill>
                    <a:srgbClr val="0070C0"/>
                  </a:solidFill>
                  <a:latin typeface="Times New Roman" panose="02020603050405020304" pitchFamily="18" charset="0"/>
                  <a:ea typeface="Times New Roman" charset="0"/>
                  <a:cs typeface="Times New Roman" panose="02020603050405020304" pitchFamily="18" charset="0"/>
                </a:rPr>
                <a:t> &amp; Farrow. </a:t>
              </a:r>
              <a:r>
                <a:rPr lang="en-US" sz="1400" i="1" dirty="0">
                  <a:solidFill>
                    <a:srgbClr val="0070C0"/>
                  </a:solidFill>
                  <a:latin typeface="Times New Roman" panose="02020603050405020304" pitchFamily="18" charset="0"/>
                  <a:ea typeface="Times New Roman" charset="0"/>
                  <a:cs typeface="Times New Roman" panose="02020603050405020304" pitchFamily="18" charset="0"/>
                </a:rPr>
                <a:t>Annals Biomed Eng</a:t>
              </a:r>
              <a:r>
                <a:rPr lang="en-US" sz="1400" dirty="0">
                  <a:solidFill>
                    <a:srgbClr val="0070C0"/>
                  </a:solidFill>
                  <a:latin typeface="Times New Roman" panose="02020603050405020304" pitchFamily="18" charset="0"/>
                  <a:ea typeface="Times New Roman" charset="0"/>
                  <a:cs typeface="Times New Roman" panose="02020603050405020304" pitchFamily="18" charset="0"/>
                </a:rPr>
                <a:t>. 2003</a:t>
              </a:r>
            </a:p>
            <a:p>
              <a:r>
                <a:rPr lang="en-US" sz="1400" dirty="0">
                  <a:solidFill>
                    <a:srgbClr val="0070C0"/>
                  </a:solidFill>
                  <a:latin typeface="Times New Roman" panose="02020603050405020304" pitchFamily="18" charset="0"/>
                  <a:ea typeface="Times New Roman" charset="0"/>
                  <a:cs typeface="Times New Roman" panose="02020603050405020304" pitchFamily="18" charset="0"/>
                </a:rPr>
                <a:t>Sun Q. Doctoral dissertation (UCL). 2011</a:t>
              </a:r>
            </a:p>
          </p:txBody>
        </p:sp>
        <p:sp>
          <p:nvSpPr>
            <p:cNvPr id="64" name="TextBox 63"/>
            <p:cNvSpPr txBox="1"/>
            <p:nvPr/>
          </p:nvSpPr>
          <p:spPr>
            <a:xfrm>
              <a:off x="4897826" y="5303438"/>
              <a:ext cx="3709313" cy="369332"/>
            </a:xfrm>
            <a:prstGeom prst="rect">
              <a:avLst/>
            </a:prstGeom>
            <a:noFill/>
          </p:spPr>
          <p:txBody>
            <a:bodyPr wrap="square" rtlCol="0">
              <a:spAutoFit/>
            </a:bodyPr>
            <a:lstStyle/>
            <a:p>
              <a:r>
                <a:rPr lang="en-US" i="1" dirty="0" err="1">
                  <a:latin typeface="Times New Roman" panose="02020603050405020304" pitchFamily="18" charset="0"/>
                  <a:ea typeface="Times New Roman" charset="0"/>
                  <a:cs typeface="Times New Roman" panose="02020603050405020304" pitchFamily="18" charset="0"/>
                </a:rPr>
                <a:t>L</a:t>
              </a:r>
              <a:r>
                <a:rPr lang="en-US" i="1" baseline="-25000" dirty="0" err="1">
                  <a:latin typeface="Times New Roman" panose="02020603050405020304" pitchFamily="18" charset="0"/>
                  <a:ea typeface="Times New Roman" charset="0"/>
                  <a:cs typeface="Times New Roman" panose="02020603050405020304" pitchFamily="18" charset="0"/>
                </a:rPr>
                <a:t>p</a:t>
              </a:r>
              <a:r>
                <a:rPr lang="en-US" dirty="0">
                  <a:latin typeface="Times New Roman" panose="02020603050405020304" pitchFamily="18" charset="0"/>
                  <a:ea typeface="Times New Roman" charset="0"/>
                  <a:cs typeface="Times New Roman" panose="02020603050405020304" pitchFamily="18" charset="0"/>
                </a:rPr>
                <a:t> = 2.5 x 10</a:t>
              </a:r>
              <a:r>
                <a:rPr lang="en-US" baseline="30000" dirty="0">
                  <a:latin typeface="Times New Roman" panose="02020603050405020304" pitchFamily="18" charset="0"/>
                  <a:ea typeface="Times New Roman" charset="0"/>
                  <a:cs typeface="Times New Roman" panose="02020603050405020304" pitchFamily="18" charset="0"/>
                </a:rPr>
                <a:t>-10</a:t>
              </a:r>
              <a:r>
                <a:rPr lang="en-US" dirty="0">
                  <a:latin typeface="Times New Roman" panose="02020603050405020304" pitchFamily="18" charset="0"/>
                  <a:ea typeface="Times New Roman" charset="0"/>
                  <a:cs typeface="Times New Roman" panose="02020603050405020304" pitchFamily="18" charset="0"/>
                </a:rPr>
                <a:t> ~ 2.1 *10</a:t>
              </a:r>
              <a:r>
                <a:rPr lang="en-US" baseline="30000" dirty="0">
                  <a:latin typeface="Times New Roman" panose="02020603050405020304" pitchFamily="18" charset="0"/>
                  <a:ea typeface="Times New Roman" charset="0"/>
                  <a:cs typeface="Times New Roman" panose="02020603050405020304" pitchFamily="18" charset="0"/>
                </a:rPr>
                <a:t>-9 </a:t>
              </a:r>
              <a:r>
                <a:rPr lang="en-US" dirty="0">
                  <a:latin typeface="Times New Roman" panose="02020603050405020304" pitchFamily="18" charset="0"/>
                  <a:ea typeface="Times New Roman" charset="0"/>
                  <a:cs typeface="Times New Roman" panose="02020603050405020304" pitchFamily="18" charset="0"/>
                </a:rPr>
                <a:t>g</a:t>
              </a:r>
              <a:r>
                <a:rPr lang="en-US" baseline="30000" dirty="0">
                  <a:latin typeface="Times New Roman" panose="02020603050405020304" pitchFamily="18" charset="0"/>
                  <a:ea typeface="Times New Roman" charset="0"/>
                  <a:cs typeface="Times New Roman" panose="02020603050405020304" pitchFamily="18" charset="0"/>
                </a:rPr>
                <a:t>-1</a:t>
              </a:r>
              <a:r>
                <a:rPr lang="en-US" dirty="0">
                  <a:latin typeface="Times New Roman" panose="02020603050405020304" pitchFamily="18" charset="0"/>
                  <a:ea typeface="Times New Roman" charset="0"/>
                  <a:cs typeface="Times New Roman" panose="02020603050405020304" pitchFamily="18" charset="0"/>
                </a:rPr>
                <a:t> cm</a:t>
              </a:r>
              <a:r>
                <a:rPr lang="en-US" baseline="30000" dirty="0">
                  <a:latin typeface="Times New Roman" panose="02020603050405020304" pitchFamily="18" charset="0"/>
                  <a:ea typeface="Times New Roman" charset="0"/>
                  <a:cs typeface="Times New Roman" panose="02020603050405020304" pitchFamily="18" charset="0"/>
                </a:rPr>
                <a:t>2</a:t>
              </a:r>
              <a:r>
                <a:rPr lang="en-US" dirty="0">
                  <a:latin typeface="Times New Roman" panose="02020603050405020304" pitchFamily="18" charset="0"/>
                  <a:ea typeface="Times New Roman" charset="0"/>
                  <a:cs typeface="Times New Roman" panose="02020603050405020304" pitchFamily="18" charset="0"/>
                </a:rPr>
                <a:t> s </a:t>
              </a:r>
            </a:p>
          </p:txBody>
        </p:sp>
      </p:grpSp>
      <p:grpSp>
        <p:nvGrpSpPr>
          <p:cNvPr id="65" name="Group 64"/>
          <p:cNvGrpSpPr/>
          <p:nvPr/>
        </p:nvGrpSpPr>
        <p:grpSpPr>
          <a:xfrm>
            <a:off x="8877443" y="132391"/>
            <a:ext cx="3247497" cy="3332456"/>
            <a:chOff x="4744689" y="820488"/>
            <a:chExt cx="2616627" cy="3132998"/>
          </a:xfrm>
        </p:grpSpPr>
        <p:grpSp>
          <p:nvGrpSpPr>
            <p:cNvPr id="66" name="Group 65"/>
            <p:cNvGrpSpPr>
              <a:grpSpLocks noChangeAspect="1"/>
            </p:cNvGrpSpPr>
            <p:nvPr/>
          </p:nvGrpSpPr>
          <p:grpSpPr>
            <a:xfrm>
              <a:off x="4744689" y="820488"/>
              <a:ext cx="1944939" cy="3132998"/>
              <a:chOff x="6441451" y="1204773"/>
              <a:chExt cx="2704102" cy="4268050"/>
            </a:xfrm>
          </p:grpSpPr>
          <p:pic>
            <p:nvPicPr>
              <p:cNvPr id="72" name="Picture 7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1451" y="1204773"/>
                <a:ext cx="2704102" cy="4268050"/>
              </a:xfrm>
              <a:prstGeom prst="rect">
                <a:avLst/>
              </a:prstGeom>
            </p:spPr>
          </p:pic>
          <p:pic>
            <p:nvPicPr>
              <p:cNvPr id="73" name="Picture 7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213849" y="793646"/>
                <a:ext cx="474538" cy="1340543"/>
              </a:xfrm>
              <a:prstGeom prst="rect">
                <a:avLst/>
              </a:prstGeom>
            </p:spPr>
          </p:pic>
        </p:grpSp>
        <p:sp>
          <p:nvSpPr>
            <p:cNvPr id="67" name="TextBox 66"/>
            <p:cNvSpPr txBox="1">
              <a:spLocks noChangeAspect="1"/>
            </p:cNvSpPr>
            <p:nvPr/>
          </p:nvSpPr>
          <p:spPr>
            <a:xfrm>
              <a:off x="6340628" y="1239057"/>
              <a:ext cx="1020688" cy="238718"/>
            </a:xfrm>
            <a:prstGeom prst="rect">
              <a:avLst/>
            </a:prstGeom>
            <a:noFill/>
          </p:spPr>
          <p:txBody>
            <a:bodyPr wrap="square" rtlCol="0">
              <a:spAutoFit/>
            </a:bodyPr>
            <a:lstStyle/>
            <a:p>
              <a:r>
                <a:rPr lang="en-US" sz="1050" dirty="0">
                  <a:solidFill>
                    <a:schemeClr val="bg1"/>
                  </a:solidFill>
                  <a:latin typeface="Times New Roman" panose="02020603050405020304" pitchFamily="18" charset="0"/>
                  <a:ea typeface="Times New Roman" charset="0"/>
                  <a:cs typeface="Times New Roman" panose="02020603050405020304" pitchFamily="18" charset="0"/>
                </a:rPr>
                <a:t>×10</a:t>
              </a:r>
              <a:r>
                <a:rPr lang="en-US" sz="1050" baseline="30000" dirty="0">
                  <a:solidFill>
                    <a:schemeClr val="bg1"/>
                  </a:solidFill>
                  <a:latin typeface="Times New Roman" panose="02020603050405020304" pitchFamily="18" charset="0"/>
                  <a:ea typeface="Times New Roman" charset="0"/>
                  <a:cs typeface="Times New Roman" panose="02020603050405020304" pitchFamily="18" charset="0"/>
                </a:rPr>
                <a:t>-9</a:t>
              </a:r>
            </a:p>
          </p:txBody>
        </p:sp>
        <p:sp>
          <p:nvSpPr>
            <p:cNvPr id="68" name="TextBox 67"/>
            <p:cNvSpPr txBox="1">
              <a:spLocks noChangeAspect="1"/>
            </p:cNvSpPr>
            <p:nvPr/>
          </p:nvSpPr>
          <p:spPr>
            <a:xfrm>
              <a:off x="5647890" y="1095479"/>
              <a:ext cx="563477" cy="238718"/>
            </a:xfrm>
            <a:prstGeom prst="rect">
              <a:avLst/>
            </a:prstGeom>
            <a:noFill/>
          </p:spPr>
          <p:txBody>
            <a:bodyPr wrap="square" rtlCol="0">
              <a:spAutoFit/>
            </a:bodyPr>
            <a:lstStyle/>
            <a:p>
              <a:r>
                <a:rPr lang="en-US" sz="1050">
                  <a:solidFill>
                    <a:schemeClr val="bg1"/>
                  </a:solidFill>
                  <a:latin typeface="Times New Roman" panose="02020603050405020304" pitchFamily="18" charset="0"/>
                  <a:ea typeface="Times New Roman" charset="0"/>
                  <a:cs typeface="Times New Roman" panose="02020603050405020304" pitchFamily="18" charset="0"/>
                </a:rPr>
                <a:t>0.0</a:t>
              </a:r>
              <a:endParaRPr lang="en-US" sz="1050" dirty="0">
                <a:solidFill>
                  <a:schemeClr val="bg1"/>
                </a:solidFill>
                <a:latin typeface="Times New Roman" panose="02020603050405020304" pitchFamily="18" charset="0"/>
                <a:cs typeface="Times New Roman" panose="02020603050405020304" pitchFamily="18" charset="0"/>
              </a:endParaRPr>
            </a:p>
          </p:txBody>
        </p:sp>
        <p:sp>
          <p:nvSpPr>
            <p:cNvPr id="69" name="TextBox 68"/>
            <p:cNvSpPr txBox="1">
              <a:spLocks noChangeAspect="1"/>
            </p:cNvSpPr>
            <p:nvPr/>
          </p:nvSpPr>
          <p:spPr>
            <a:xfrm>
              <a:off x="6042138" y="1092178"/>
              <a:ext cx="471396" cy="238718"/>
            </a:xfrm>
            <a:prstGeom prst="rect">
              <a:avLst/>
            </a:prstGeom>
            <a:noFill/>
          </p:spPr>
          <p:txBody>
            <a:bodyPr wrap="square" rtlCol="0">
              <a:spAutoFit/>
            </a:bodyPr>
            <a:lstStyle/>
            <a:p>
              <a:r>
                <a:rPr lang="en-US" sz="1050">
                  <a:solidFill>
                    <a:schemeClr val="bg1"/>
                  </a:solidFill>
                  <a:latin typeface="Times New Roman" panose="02020603050405020304" pitchFamily="18" charset="0"/>
                  <a:ea typeface="Times New Roman" charset="0"/>
                  <a:cs typeface="Times New Roman" panose="02020603050405020304" pitchFamily="18" charset="0"/>
                </a:rPr>
                <a:t>2.5</a:t>
              </a:r>
              <a:endParaRPr lang="en-US" sz="1050" dirty="0">
                <a:solidFill>
                  <a:schemeClr val="bg1"/>
                </a:solidFill>
                <a:latin typeface="Times New Roman" panose="02020603050405020304" pitchFamily="18" charset="0"/>
                <a:cs typeface="Times New Roman" panose="02020603050405020304" pitchFamily="18" charset="0"/>
              </a:endParaRPr>
            </a:p>
          </p:txBody>
        </p:sp>
        <p:sp>
          <p:nvSpPr>
            <p:cNvPr id="70" name="TextBox 69"/>
            <p:cNvSpPr txBox="1">
              <a:spLocks noChangeAspect="1"/>
            </p:cNvSpPr>
            <p:nvPr/>
          </p:nvSpPr>
          <p:spPr>
            <a:xfrm>
              <a:off x="6418704" y="1087556"/>
              <a:ext cx="367014" cy="245952"/>
            </a:xfrm>
            <a:prstGeom prst="rect">
              <a:avLst/>
            </a:prstGeom>
            <a:noFill/>
          </p:spPr>
          <p:txBody>
            <a:bodyPr wrap="square" rtlCol="0">
              <a:spAutoFit/>
            </a:bodyPr>
            <a:lstStyle/>
            <a:p>
              <a:r>
                <a:rPr lang="en-US" sz="1100" dirty="0">
                  <a:solidFill>
                    <a:schemeClr val="bg1"/>
                  </a:solidFill>
                  <a:latin typeface="Times New Roman" panose="02020603050405020304" pitchFamily="18" charset="0"/>
                  <a:ea typeface="Times New Roman" charset="0"/>
                  <a:cs typeface="Times New Roman" panose="02020603050405020304" pitchFamily="18" charset="0"/>
                </a:rPr>
                <a:t>5.0</a:t>
              </a:r>
              <a:endParaRPr lang="en-US" sz="1100" dirty="0">
                <a:solidFill>
                  <a:schemeClr val="bg1"/>
                </a:solidFill>
                <a:latin typeface="Times New Roman" panose="02020603050405020304" pitchFamily="18" charset="0"/>
                <a:cs typeface="Times New Roman" panose="02020603050405020304" pitchFamily="18" charset="0"/>
              </a:endParaRPr>
            </a:p>
          </p:txBody>
        </p:sp>
        <p:sp>
          <p:nvSpPr>
            <p:cNvPr id="71" name="TextBox 70"/>
            <p:cNvSpPr txBox="1"/>
            <p:nvPr/>
          </p:nvSpPr>
          <p:spPr>
            <a:xfrm>
              <a:off x="5887111" y="1341622"/>
              <a:ext cx="1079957" cy="289356"/>
            </a:xfrm>
            <a:prstGeom prst="rect">
              <a:avLst/>
            </a:prstGeom>
            <a:noFill/>
          </p:spPr>
          <p:txBody>
            <a:bodyPr wrap="square" rtlCol="0">
              <a:spAutoFit/>
            </a:bodyPr>
            <a:lstStyle/>
            <a:p>
              <a:r>
                <a:rPr lang="en-US" sz="1400" i="1" dirty="0" err="1">
                  <a:solidFill>
                    <a:schemeClr val="bg1"/>
                  </a:solidFill>
                  <a:latin typeface="Times New Roman" panose="02020603050405020304" pitchFamily="18" charset="0"/>
                  <a:ea typeface="Times New Roman" charset="0"/>
                  <a:cs typeface="Times New Roman" panose="02020603050405020304" pitchFamily="18" charset="0"/>
                </a:rPr>
                <a:t>L</a:t>
              </a:r>
              <a:r>
                <a:rPr lang="en-US" sz="1400" i="1" baseline="-25000" dirty="0" err="1">
                  <a:solidFill>
                    <a:schemeClr val="bg1"/>
                  </a:solidFill>
                  <a:latin typeface="Times New Roman" panose="02020603050405020304" pitchFamily="18" charset="0"/>
                  <a:ea typeface="Times New Roman" charset="0"/>
                  <a:cs typeface="Times New Roman" panose="02020603050405020304" pitchFamily="18" charset="0"/>
                </a:rPr>
                <a:t>p</a:t>
              </a:r>
              <a:r>
                <a:rPr lang="en-US" sz="1400" i="1" dirty="0">
                  <a:solidFill>
                    <a:schemeClr val="bg1"/>
                  </a:solidFill>
                  <a:latin typeface="Times New Roman" panose="02020603050405020304" pitchFamily="18" charset="0"/>
                  <a:ea typeface="Times New Roman" charset="0"/>
                  <a:cs typeface="Times New Roman" panose="02020603050405020304" pitchFamily="18" charset="0"/>
                </a:rPr>
                <a:t> </a:t>
              </a:r>
              <a:r>
                <a:rPr lang="en-US" sz="1100" dirty="0">
                  <a:solidFill>
                    <a:schemeClr val="bg1"/>
                  </a:solidFill>
                  <a:latin typeface="Times New Roman" panose="02020603050405020304" pitchFamily="18" charset="0"/>
                  <a:ea typeface="Times New Roman" charset="0"/>
                  <a:cs typeface="Times New Roman" panose="02020603050405020304" pitchFamily="18" charset="0"/>
                </a:rPr>
                <a:t>(g</a:t>
              </a:r>
              <a:r>
                <a:rPr lang="en-US" sz="1100" baseline="30000" dirty="0">
                  <a:solidFill>
                    <a:schemeClr val="bg1"/>
                  </a:solidFill>
                  <a:latin typeface="Times New Roman" panose="02020603050405020304" pitchFamily="18" charset="0"/>
                  <a:ea typeface="Times New Roman" charset="0"/>
                  <a:cs typeface="Times New Roman" panose="02020603050405020304" pitchFamily="18" charset="0"/>
                </a:rPr>
                <a:t>-1</a:t>
              </a:r>
              <a:r>
                <a:rPr lang="en-US" sz="1100" dirty="0">
                  <a:solidFill>
                    <a:schemeClr val="bg1"/>
                  </a:solidFill>
                  <a:latin typeface="Times New Roman" panose="02020603050405020304" pitchFamily="18" charset="0"/>
                  <a:ea typeface="Times New Roman" charset="0"/>
                  <a:cs typeface="Times New Roman" panose="02020603050405020304" pitchFamily="18" charset="0"/>
                </a:rPr>
                <a:t> cm</a:t>
              </a:r>
              <a:r>
                <a:rPr lang="en-US" sz="1100" baseline="30000" dirty="0">
                  <a:solidFill>
                    <a:schemeClr val="bg1"/>
                  </a:solidFill>
                  <a:latin typeface="Times New Roman" panose="02020603050405020304" pitchFamily="18" charset="0"/>
                  <a:ea typeface="Times New Roman" charset="0"/>
                  <a:cs typeface="Times New Roman" panose="02020603050405020304" pitchFamily="18" charset="0"/>
                </a:rPr>
                <a:t>2</a:t>
              </a:r>
              <a:r>
                <a:rPr lang="en-US" sz="1100" dirty="0">
                  <a:solidFill>
                    <a:schemeClr val="bg1"/>
                  </a:solidFill>
                  <a:latin typeface="Times New Roman" panose="02020603050405020304" pitchFamily="18" charset="0"/>
                  <a:ea typeface="Times New Roman" charset="0"/>
                  <a:cs typeface="Times New Roman" panose="02020603050405020304" pitchFamily="18" charset="0"/>
                </a:rPr>
                <a:t> s)</a:t>
              </a:r>
              <a:endParaRPr lang="en-US" sz="1100" dirty="0">
                <a:solidFill>
                  <a:schemeClr val="bg1"/>
                </a:solidFill>
                <a:latin typeface="Times New Roman" panose="02020603050405020304" pitchFamily="18" charset="0"/>
                <a:cs typeface="Times New Roman" panose="02020603050405020304" pitchFamily="18" charset="0"/>
              </a:endParaRPr>
            </a:p>
          </p:txBody>
        </p:sp>
      </p:grpSp>
      <p:pic>
        <p:nvPicPr>
          <p:cNvPr id="94" name="Picture 9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7470" y="1306605"/>
            <a:ext cx="2035736" cy="2372108"/>
          </a:xfrm>
          <a:prstGeom prst="rect">
            <a:avLst/>
          </a:prstGeom>
        </p:spPr>
      </p:pic>
      <p:sp>
        <p:nvSpPr>
          <p:cNvPr id="95" name="Rectangle 94"/>
          <p:cNvSpPr/>
          <p:nvPr/>
        </p:nvSpPr>
        <p:spPr>
          <a:xfrm>
            <a:off x="847470" y="1299289"/>
            <a:ext cx="1107996" cy="461665"/>
          </a:xfrm>
          <a:prstGeom prst="rect">
            <a:avLst/>
          </a:prstGeom>
        </p:spPr>
        <p:txBody>
          <a:bodyPr wrap="none">
            <a:spAutoFit/>
          </a:bodyPr>
          <a:lstStyle/>
          <a:p>
            <a:r>
              <a:rPr lang="en-US" sz="1200" dirty="0">
                <a:solidFill>
                  <a:schemeClr val="bg1"/>
                </a:solidFill>
                <a:latin typeface="Times New Roman" panose="02020603050405020304" pitchFamily="18" charset="0"/>
                <a:ea typeface="Times New Roman" charset="0"/>
                <a:cs typeface="Times New Roman" panose="02020603050405020304" pitchFamily="18" charset="0"/>
              </a:rPr>
              <a:t>Median </a:t>
            </a:r>
            <a:r>
              <a:rPr lang="en-US" sz="1200" i="1" dirty="0" err="1">
                <a:solidFill>
                  <a:schemeClr val="bg1"/>
                </a:solidFill>
                <a:latin typeface="Times New Roman" panose="02020603050405020304" pitchFamily="18" charset="0"/>
                <a:ea typeface="Times New Roman" charset="0"/>
                <a:cs typeface="Times New Roman" panose="02020603050405020304" pitchFamily="18" charset="0"/>
              </a:rPr>
              <a:t>K</a:t>
            </a:r>
            <a:r>
              <a:rPr lang="en-US" sz="1200" i="1" baseline="30000" dirty="0" err="1">
                <a:solidFill>
                  <a:schemeClr val="bg1"/>
                </a:solidFill>
                <a:latin typeface="Times New Roman" panose="02020603050405020304" pitchFamily="18" charset="0"/>
                <a:ea typeface="Times New Roman" charset="0"/>
                <a:cs typeface="Times New Roman" panose="02020603050405020304" pitchFamily="18" charset="0"/>
              </a:rPr>
              <a:t>trans</a:t>
            </a:r>
            <a:r>
              <a:rPr lang="en-US" sz="1200" dirty="0">
                <a:solidFill>
                  <a:schemeClr val="bg1"/>
                </a:solidFill>
                <a:latin typeface="Times New Roman" panose="02020603050405020304" pitchFamily="18" charset="0"/>
                <a:ea typeface="Times New Roman" charset="0"/>
                <a:cs typeface="Times New Roman" panose="02020603050405020304" pitchFamily="18" charset="0"/>
              </a:rPr>
              <a:t> </a:t>
            </a:r>
          </a:p>
          <a:p>
            <a:r>
              <a:rPr lang="en-US" sz="1200" dirty="0">
                <a:solidFill>
                  <a:schemeClr val="bg1"/>
                </a:solidFill>
                <a:latin typeface="Times New Roman" panose="02020603050405020304" pitchFamily="18" charset="0"/>
                <a:ea typeface="Times New Roman" charset="0"/>
                <a:cs typeface="Times New Roman" panose="02020603050405020304" pitchFamily="18" charset="0"/>
              </a:rPr>
              <a:t>= 0.16 min</a:t>
            </a:r>
            <a:r>
              <a:rPr lang="en-US" sz="1200" baseline="30000" dirty="0">
                <a:solidFill>
                  <a:schemeClr val="bg1"/>
                </a:solidFill>
                <a:latin typeface="Times New Roman" panose="02020603050405020304" pitchFamily="18" charset="0"/>
                <a:ea typeface="Times New Roman" charset="0"/>
                <a:cs typeface="Times New Roman" panose="02020603050405020304" pitchFamily="18" charset="0"/>
              </a:rPr>
              <a:t>-1</a:t>
            </a:r>
            <a:r>
              <a:rPr lang="en-US" sz="1200" dirty="0">
                <a:solidFill>
                  <a:schemeClr val="bg1"/>
                </a:solidFill>
                <a:latin typeface="Times New Roman" panose="02020603050405020304" pitchFamily="18" charset="0"/>
                <a:ea typeface="Times New Roman" charset="0"/>
                <a:cs typeface="Times New Roman" panose="02020603050405020304" pitchFamily="18" charset="0"/>
              </a:rPr>
              <a:t>	</a:t>
            </a:r>
            <a:endParaRPr lang="en-US" sz="1200" baseline="30000" dirty="0">
              <a:solidFill>
                <a:schemeClr val="bg1"/>
              </a:solidFill>
              <a:latin typeface="Times New Roman" panose="02020603050405020304" pitchFamily="18" charset="0"/>
              <a:ea typeface="Times New Roman" charset="0"/>
              <a:cs typeface="Times New Roman" panose="02020603050405020304" pitchFamily="18" charset="0"/>
            </a:endParaRPr>
          </a:p>
        </p:txBody>
      </p:sp>
      <p:grpSp>
        <p:nvGrpSpPr>
          <p:cNvPr id="76" name="Group 75"/>
          <p:cNvGrpSpPr/>
          <p:nvPr/>
        </p:nvGrpSpPr>
        <p:grpSpPr>
          <a:xfrm>
            <a:off x="8877443" y="3482663"/>
            <a:ext cx="2827991" cy="3332456"/>
            <a:chOff x="4890982" y="853288"/>
            <a:chExt cx="2152683" cy="3125851"/>
          </a:xfrm>
        </p:grpSpPr>
        <p:pic>
          <p:nvPicPr>
            <p:cNvPr id="77" name="Picture 7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90982" y="853288"/>
              <a:ext cx="1831676" cy="3125851"/>
            </a:xfrm>
            <a:prstGeom prst="rect">
              <a:avLst/>
            </a:prstGeom>
          </p:spPr>
        </p:pic>
        <p:sp>
          <p:nvSpPr>
            <p:cNvPr id="78" name="TextBox 77"/>
            <p:cNvSpPr txBox="1">
              <a:spLocks noChangeAspect="1"/>
            </p:cNvSpPr>
            <p:nvPr/>
          </p:nvSpPr>
          <p:spPr>
            <a:xfrm>
              <a:off x="6395437" y="1275096"/>
              <a:ext cx="648228" cy="245391"/>
            </a:xfrm>
            <a:prstGeom prst="rect">
              <a:avLst/>
            </a:prstGeom>
            <a:noFill/>
          </p:spPr>
          <p:txBody>
            <a:bodyPr wrap="square" rtlCol="0">
              <a:spAutoFit/>
            </a:bodyPr>
            <a:lstStyle/>
            <a:p>
              <a:r>
                <a:rPr lang="en-US" sz="1100" dirty="0">
                  <a:solidFill>
                    <a:schemeClr val="bg1"/>
                  </a:solidFill>
                  <a:latin typeface="Times New Roman" panose="02020603050405020304" pitchFamily="18" charset="0"/>
                  <a:ea typeface="Times New Roman" charset="0"/>
                  <a:cs typeface="Times New Roman" panose="02020603050405020304" pitchFamily="18" charset="0"/>
                </a:rPr>
                <a:t>×10</a:t>
              </a:r>
              <a:r>
                <a:rPr lang="en-US" sz="1100" baseline="30000" dirty="0">
                  <a:solidFill>
                    <a:schemeClr val="bg1"/>
                  </a:solidFill>
                  <a:latin typeface="Times New Roman" panose="02020603050405020304" pitchFamily="18" charset="0"/>
                  <a:ea typeface="Times New Roman" charset="0"/>
                  <a:cs typeface="Times New Roman" panose="02020603050405020304" pitchFamily="18" charset="0"/>
                </a:rPr>
                <a:t>-9</a:t>
              </a:r>
            </a:p>
          </p:txBody>
        </p:sp>
        <p:pic>
          <p:nvPicPr>
            <p:cNvPr id="79" name="Picture 7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5400000">
              <a:off x="6101765" y="600682"/>
              <a:ext cx="311987" cy="885524"/>
            </a:xfrm>
            <a:prstGeom prst="rect">
              <a:avLst/>
            </a:prstGeom>
          </p:spPr>
        </p:pic>
        <p:sp>
          <p:nvSpPr>
            <p:cNvPr id="80" name="TextBox 79"/>
            <p:cNvSpPr txBox="1">
              <a:spLocks noChangeAspect="1"/>
            </p:cNvSpPr>
            <p:nvPr/>
          </p:nvSpPr>
          <p:spPr>
            <a:xfrm>
              <a:off x="6443498" y="1142073"/>
              <a:ext cx="432935" cy="245391"/>
            </a:xfrm>
            <a:prstGeom prst="rect">
              <a:avLst/>
            </a:prstGeom>
            <a:noFill/>
          </p:spPr>
          <p:txBody>
            <a:bodyPr wrap="square" rtlCol="0">
              <a:spAutoFit/>
            </a:bodyPr>
            <a:lstStyle/>
            <a:p>
              <a:r>
                <a:rPr lang="en-US" sz="1100" dirty="0">
                  <a:solidFill>
                    <a:schemeClr val="bg1"/>
                  </a:solidFill>
                  <a:latin typeface="Times New Roman" panose="02020603050405020304" pitchFamily="18" charset="0"/>
                  <a:ea typeface="Times New Roman" charset="0"/>
                  <a:cs typeface="Times New Roman" panose="02020603050405020304" pitchFamily="18" charset="0"/>
                </a:rPr>
                <a:t>2.5</a:t>
              </a:r>
              <a:endParaRPr lang="en-US" sz="1100" dirty="0">
                <a:solidFill>
                  <a:schemeClr val="bg1"/>
                </a:solidFill>
                <a:latin typeface="Times New Roman" panose="02020603050405020304" pitchFamily="18" charset="0"/>
                <a:cs typeface="Times New Roman" panose="02020603050405020304" pitchFamily="18" charset="0"/>
              </a:endParaRPr>
            </a:p>
          </p:txBody>
        </p:sp>
        <p:sp>
          <p:nvSpPr>
            <p:cNvPr id="81" name="TextBox 80"/>
            <p:cNvSpPr txBox="1">
              <a:spLocks noChangeAspect="1"/>
            </p:cNvSpPr>
            <p:nvPr/>
          </p:nvSpPr>
          <p:spPr>
            <a:xfrm>
              <a:off x="6036450" y="1140794"/>
              <a:ext cx="432935" cy="245391"/>
            </a:xfrm>
            <a:prstGeom prst="rect">
              <a:avLst/>
            </a:prstGeom>
            <a:noFill/>
          </p:spPr>
          <p:txBody>
            <a:bodyPr wrap="square" rtlCol="0">
              <a:spAutoFit/>
            </a:bodyPr>
            <a:lstStyle/>
            <a:p>
              <a:r>
                <a:rPr lang="en-US" sz="1100" dirty="0">
                  <a:solidFill>
                    <a:schemeClr val="bg1"/>
                  </a:solidFill>
                  <a:latin typeface="Times New Roman" panose="02020603050405020304" pitchFamily="18" charset="0"/>
                  <a:ea typeface="Times New Roman" charset="0"/>
                  <a:cs typeface="Times New Roman" panose="02020603050405020304" pitchFamily="18" charset="0"/>
                </a:rPr>
                <a:t>1.0</a:t>
              </a:r>
              <a:endParaRPr lang="en-US" sz="1100" dirty="0">
                <a:solidFill>
                  <a:schemeClr val="bg1"/>
                </a:solidFill>
                <a:latin typeface="Times New Roman" panose="02020603050405020304" pitchFamily="18" charset="0"/>
                <a:cs typeface="Times New Roman" panose="02020603050405020304" pitchFamily="18" charset="0"/>
              </a:endParaRPr>
            </a:p>
          </p:txBody>
        </p:sp>
        <p:sp>
          <p:nvSpPr>
            <p:cNvPr id="82" name="TextBox 81"/>
            <p:cNvSpPr txBox="1">
              <a:spLocks noChangeAspect="1"/>
            </p:cNvSpPr>
            <p:nvPr/>
          </p:nvSpPr>
          <p:spPr>
            <a:xfrm>
              <a:off x="5711002" y="1136276"/>
              <a:ext cx="432935" cy="245391"/>
            </a:xfrm>
            <a:prstGeom prst="rect">
              <a:avLst/>
            </a:prstGeom>
            <a:noFill/>
          </p:spPr>
          <p:txBody>
            <a:bodyPr wrap="square" rtlCol="0">
              <a:spAutoFit/>
            </a:bodyPr>
            <a:lstStyle/>
            <a:p>
              <a:r>
                <a:rPr lang="en-US" sz="1100" dirty="0">
                  <a:solidFill>
                    <a:schemeClr val="bg1"/>
                  </a:solidFill>
                  <a:latin typeface="Times New Roman" panose="02020603050405020304" pitchFamily="18" charset="0"/>
                  <a:ea typeface="Times New Roman" charset="0"/>
                  <a:cs typeface="Times New Roman" panose="02020603050405020304" pitchFamily="18" charset="0"/>
                </a:rPr>
                <a:t>0.0</a:t>
              </a:r>
              <a:endParaRPr lang="en-US" sz="1100" dirty="0">
                <a:solidFill>
                  <a:schemeClr val="bg1"/>
                </a:solidFill>
                <a:latin typeface="Times New Roman" panose="02020603050405020304" pitchFamily="18" charset="0"/>
                <a:cs typeface="Times New Roman" panose="02020603050405020304" pitchFamily="18" charset="0"/>
              </a:endParaRPr>
            </a:p>
          </p:txBody>
        </p:sp>
        <p:sp>
          <p:nvSpPr>
            <p:cNvPr id="83" name="TextBox 82"/>
            <p:cNvSpPr txBox="1"/>
            <p:nvPr/>
          </p:nvSpPr>
          <p:spPr>
            <a:xfrm>
              <a:off x="6013437" y="1331701"/>
              <a:ext cx="880093" cy="375304"/>
            </a:xfrm>
            <a:prstGeom prst="rect">
              <a:avLst/>
            </a:prstGeom>
            <a:noFill/>
          </p:spPr>
          <p:txBody>
            <a:bodyPr wrap="square" rtlCol="0">
              <a:spAutoFit/>
            </a:bodyPr>
            <a:lstStyle/>
            <a:p>
              <a:r>
                <a:rPr lang="en-US" sz="1600" dirty="0">
                  <a:solidFill>
                    <a:schemeClr val="bg1"/>
                  </a:solidFill>
                  <a:latin typeface="Times New Roman" panose="02020603050405020304" pitchFamily="18" charset="0"/>
                  <a:ea typeface="Times New Roman" charset="0"/>
                  <a:cs typeface="Times New Roman" panose="02020603050405020304" pitchFamily="18" charset="0"/>
                </a:rPr>
                <a:t>𝜅</a:t>
              </a:r>
              <a:r>
                <a:rPr lang="en-US" sz="2000" dirty="0">
                  <a:solidFill>
                    <a:schemeClr val="bg1"/>
                  </a:solidFill>
                  <a:latin typeface="Times New Roman" panose="02020603050405020304" pitchFamily="18" charset="0"/>
                  <a:ea typeface="Times New Roman" charset="0"/>
                  <a:cs typeface="Times New Roman" panose="02020603050405020304" pitchFamily="18" charset="0"/>
                </a:rPr>
                <a:t> </a:t>
              </a:r>
              <a:r>
                <a:rPr lang="en-US" sz="1200" dirty="0">
                  <a:solidFill>
                    <a:schemeClr val="bg1"/>
                  </a:solidFill>
                  <a:latin typeface="Times New Roman" panose="02020603050405020304" pitchFamily="18" charset="0"/>
                  <a:ea typeface="Times New Roman" charset="0"/>
                  <a:cs typeface="Times New Roman" panose="02020603050405020304" pitchFamily="18" charset="0"/>
                </a:rPr>
                <a:t>(g</a:t>
              </a:r>
              <a:r>
                <a:rPr lang="en-US" sz="1200" baseline="30000" dirty="0">
                  <a:solidFill>
                    <a:schemeClr val="bg1"/>
                  </a:solidFill>
                  <a:latin typeface="Times New Roman" panose="02020603050405020304" pitchFamily="18" charset="0"/>
                  <a:ea typeface="Times New Roman" charset="0"/>
                  <a:cs typeface="Times New Roman" panose="02020603050405020304" pitchFamily="18" charset="0"/>
                </a:rPr>
                <a:t>-1</a:t>
              </a:r>
              <a:r>
                <a:rPr lang="en-US" sz="1200" dirty="0">
                  <a:solidFill>
                    <a:schemeClr val="bg1"/>
                  </a:solidFill>
                  <a:latin typeface="Times New Roman" panose="02020603050405020304" pitchFamily="18" charset="0"/>
                  <a:ea typeface="Times New Roman" charset="0"/>
                  <a:cs typeface="Times New Roman" panose="02020603050405020304" pitchFamily="18" charset="0"/>
                </a:rPr>
                <a:t> cm</a:t>
              </a:r>
              <a:r>
                <a:rPr lang="en-US" sz="1200" baseline="30000" dirty="0">
                  <a:solidFill>
                    <a:schemeClr val="bg1"/>
                  </a:solidFill>
                  <a:latin typeface="Times New Roman" panose="02020603050405020304" pitchFamily="18" charset="0"/>
                  <a:ea typeface="Times New Roman" charset="0"/>
                  <a:cs typeface="Times New Roman" panose="02020603050405020304" pitchFamily="18" charset="0"/>
                </a:rPr>
                <a:t>3</a:t>
              </a:r>
              <a:r>
                <a:rPr lang="en-US" sz="1200" dirty="0">
                  <a:solidFill>
                    <a:schemeClr val="bg1"/>
                  </a:solidFill>
                  <a:latin typeface="Times New Roman" panose="02020603050405020304" pitchFamily="18" charset="0"/>
                  <a:ea typeface="Times New Roman" charset="0"/>
                  <a:cs typeface="Times New Roman" panose="02020603050405020304" pitchFamily="18" charset="0"/>
                </a:rPr>
                <a:t> s)</a:t>
              </a:r>
            </a:p>
          </p:txBody>
        </p:sp>
      </p:grpSp>
      <p:grpSp>
        <p:nvGrpSpPr>
          <p:cNvPr id="2" name="Group 1">
            <a:extLst>
              <a:ext uri="{FF2B5EF4-FFF2-40B4-BE49-F238E27FC236}">
                <a16:creationId xmlns:a16="http://schemas.microsoft.com/office/drawing/2014/main" id="{640B4491-991B-E04E-95C2-1807811ADFFD}"/>
              </a:ext>
            </a:extLst>
          </p:cNvPr>
          <p:cNvGrpSpPr/>
          <p:nvPr/>
        </p:nvGrpSpPr>
        <p:grpSpPr>
          <a:xfrm>
            <a:off x="259380" y="4010781"/>
            <a:ext cx="8432709" cy="2727229"/>
            <a:chOff x="259380" y="3899021"/>
            <a:chExt cx="8432709" cy="2727229"/>
          </a:xfrm>
        </p:grpSpPr>
        <mc:AlternateContent xmlns:mc="http://schemas.openxmlformats.org/markup-compatibility/2006" xmlns:a14="http://schemas.microsoft.com/office/drawing/2010/main">
          <mc:Choice Requires="a14">
            <p:sp>
              <p:nvSpPr>
                <p:cNvPr id="84" name="TextBox 83"/>
                <p:cNvSpPr txBox="1"/>
                <p:nvPr/>
              </p:nvSpPr>
              <p:spPr>
                <a:xfrm>
                  <a:off x="259380" y="3899021"/>
                  <a:ext cx="8175908" cy="400110"/>
                </a:xfrm>
                <a:prstGeom prst="rect">
                  <a:avLst/>
                </a:prstGeom>
                <a:noFill/>
              </p:spPr>
              <p:txBody>
                <a:bodyPr wrap="square" rtlCol="0">
                  <a:spAutoFit/>
                </a:bodyPr>
                <a:lstStyle/>
                <a:p>
                  <a:pPr marL="342900" indent="-342900">
                    <a:buFont typeface="Arial" charset="0"/>
                    <a:buChar char="•"/>
                  </a:pPr>
                  <a:r>
                    <a:rPr lang="en-US" sz="2000" i="1" dirty="0">
                      <a:latin typeface="Times New Roman" panose="02020603050405020304" pitchFamily="18" charset="0"/>
                      <a:ea typeface="Times New Roman" charset="0"/>
                      <a:cs typeface="Times New Roman" panose="02020603050405020304" pitchFamily="18" charset="0"/>
                    </a:rPr>
                    <a:t>ADC</a:t>
                  </a:r>
                  <a:r>
                    <a:rPr lang="en-US" sz="2000" dirty="0">
                      <a:latin typeface="Times New Roman" panose="02020603050405020304" pitchFamily="18" charset="0"/>
                      <a:ea typeface="Times New Roman" charset="0"/>
                      <a:cs typeface="Times New Roman" panose="02020603050405020304" pitchFamily="18" charset="0"/>
                    </a:rPr>
                    <a:t> </a:t>
                  </a:r>
                  <a:r>
                    <a:rPr lang="en-US" sz="2000" dirty="0">
                      <a:latin typeface="Times New Roman" panose="02020603050405020304" pitchFamily="18" charset="0"/>
                      <a:ea typeface="Arial" charset="0"/>
                      <a:cs typeface="Times New Roman" panose="02020603050405020304" pitchFamily="18" charset="0"/>
                    </a:rPr>
                    <a:t>--- </a:t>
                  </a:r>
                  <a:r>
                    <a:rPr lang="en-US" sz="2000" dirty="0">
                      <a:latin typeface="Times New Roman" panose="02020603050405020304" pitchFamily="18" charset="0"/>
                      <a:ea typeface="Times New Roman" charset="0"/>
                      <a:cs typeface="Times New Roman" panose="02020603050405020304" pitchFamily="18" charset="0"/>
                    </a:rPr>
                    <a:t>(</a:t>
                  </a:r>
                  <a:r>
                    <a:rPr lang="en-US" sz="2000" i="1" dirty="0">
                      <a:latin typeface="Times New Roman" panose="02020603050405020304" pitchFamily="18" charset="0"/>
                      <a:ea typeface="Times New Roman" charset="0"/>
                      <a:cs typeface="Times New Roman" panose="02020603050405020304" pitchFamily="18" charset="0"/>
                    </a:rPr>
                    <a:t>Direct, linear scaling</a:t>
                  </a:r>
                  <a:r>
                    <a:rPr lang="en-US" sz="2000" dirty="0">
                      <a:latin typeface="Times New Roman" panose="02020603050405020304" pitchFamily="18" charset="0"/>
                      <a:ea typeface="Times New Roman" charset="0"/>
                      <a:cs typeface="Times New Roman" panose="02020603050405020304" pitchFamily="18" charset="0"/>
                    </a:rPr>
                    <a:t>) </a:t>
                  </a:r>
                  <a:r>
                    <a:rPr lang="en-US" sz="2000" dirty="0">
                      <a:latin typeface="Times New Roman" panose="02020603050405020304" pitchFamily="18" charset="0"/>
                      <a:ea typeface="Arial" charset="0"/>
                      <a:cs typeface="Times New Roman" panose="02020603050405020304" pitchFamily="18" charset="0"/>
                    </a:rPr>
                    <a:t>---&gt;</a:t>
                  </a:r>
                  <a:r>
                    <a:rPr lang="en-US" sz="2000" dirty="0">
                      <a:latin typeface="Times New Roman" panose="02020603050405020304" pitchFamily="18" charset="0"/>
                      <a:ea typeface="Times New Roman" charset="0"/>
                      <a:cs typeface="Times New Roman" panose="02020603050405020304" pitchFamily="18" charset="0"/>
                    </a:rPr>
                    <a:t> tissue hydraulic conductivity </a:t>
                  </a:r>
                  <a14:m>
                    <m:oMath xmlns:m="http://schemas.openxmlformats.org/officeDocument/2006/math">
                      <m:r>
                        <a:rPr lang="en-US" sz="2000" i="1">
                          <a:latin typeface="Cambria Math" charset="0"/>
                          <a:ea typeface="Times New Roman" charset="0"/>
                          <a:cs typeface="Times New Roman" charset="0"/>
                        </a:rPr>
                        <m:t>𝜅</m:t>
                      </m:r>
                    </m:oMath>
                  </a14:m>
                  <a:endParaRPr lang="en-US" sz="2000" dirty="0">
                    <a:latin typeface="Times New Roman" panose="02020603050405020304" pitchFamily="18" charset="0"/>
                    <a:ea typeface="Times New Roman" charset="0"/>
                    <a:cs typeface="Times New Roman" panose="02020603050405020304" pitchFamily="18" charset="0"/>
                  </a:endParaRPr>
                </a:p>
              </p:txBody>
            </p:sp>
          </mc:Choice>
          <mc:Fallback xmlns="">
            <p:sp>
              <p:nvSpPr>
                <p:cNvPr id="84" name="TextBox 83"/>
                <p:cNvSpPr txBox="1">
                  <a:spLocks noRot="1" noChangeAspect="1" noMove="1" noResize="1" noEditPoints="1" noAdjustHandles="1" noChangeArrowheads="1" noChangeShapeType="1" noTextEdit="1"/>
                </p:cNvSpPr>
                <p:nvPr/>
              </p:nvSpPr>
              <p:spPr>
                <a:xfrm>
                  <a:off x="259380" y="3899021"/>
                  <a:ext cx="8175908" cy="400110"/>
                </a:xfrm>
                <a:prstGeom prst="rect">
                  <a:avLst/>
                </a:prstGeom>
                <a:blipFill>
                  <a:blip r:embed="rId8"/>
                  <a:stretch>
                    <a:fillRect l="-620" t="-9091" b="-24242"/>
                  </a:stretch>
                </a:blipFill>
              </p:spPr>
              <p:txBody>
                <a:bodyPr/>
                <a:lstStyle/>
                <a:p>
                  <a:r>
                    <a:rPr lang="en-US">
                      <a:noFill/>
                    </a:rPr>
                    <a:t> </a:t>
                  </a:r>
                </a:p>
              </p:txBody>
            </p:sp>
          </mc:Fallback>
        </mc:AlternateContent>
        <p:sp>
          <p:nvSpPr>
            <p:cNvPr id="85" name="TextBox 84"/>
            <p:cNvSpPr txBox="1"/>
            <p:nvPr/>
          </p:nvSpPr>
          <p:spPr>
            <a:xfrm>
              <a:off x="4947749" y="4290221"/>
              <a:ext cx="1952393" cy="369332"/>
            </a:xfrm>
            <a:prstGeom prst="rect">
              <a:avLst/>
            </a:prstGeom>
            <a:noFill/>
          </p:spPr>
          <p:txBody>
            <a:bodyPr wrap="square" rtlCol="0">
              <a:spAutoFit/>
            </a:bodyPr>
            <a:lstStyle/>
            <a:p>
              <a:r>
                <a:rPr lang="en-US" dirty="0">
                  <a:latin typeface="Times New Roman" panose="02020603050405020304" pitchFamily="18" charset="0"/>
                  <a:ea typeface="Times New Roman" charset="0"/>
                  <a:cs typeface="Times New Roman" panose="02020603050405020304" pitchFamily="18" charset="0"/>
                </a:rPr>
                <a:t>Literature values:</a:t>
              </a:r>
            </a:p>
          </p:txBody>
        </p:sp>
        <p:sp>
          <p:nvSpPr>
            <p:cNvPr id="87" name="TextBox 86"/>
            <p:cNvSpPr txBox="1"/>
            <p:nvPr/>
          </p:nvSpPr>
          <p:spPr>
            <a:xfrm>
              <a:off x="4998917" y="4567994"/>
              <a:ext cx="3668139" cy="523220"/>
            </a:xfrm>
            <a:prstGeom prst="rect">
              <a:avLst/>
            </a:prstGeom>
            <a:noFill/>
          </p:spPr>
          <p:txBody>
            <a:bodyPr wrap="square" rtlCol="0">
              <a:spAutoFit/>
            </a:bodyPr>
            <a:lstStyle/>
            <a:p>
              <a:r>
                <a:rPr lang="en-US" sz="1400" dirty="0" err="1">
                  <a:solidFill>
                    <a:srgbClr val="0070C0"/>
                  </a:solidFill>
                  <a:latin typeface="Times New Roman" panose="02020603050405020304" pitchFamily="18" charset="0"/>
                  <a:ea typeface="Times New Roman" charset="0"/>
                  <a:cs typeface="Times New Roman" panose="02020603050405020304" pitchFamily="18" charset="0"/>
                </a:rPr>
                <a:t>Swabb</a:t>
              </a:r>
              <a:r>
                <a:rPr lang="en-US" sz="1400" dirty="0">
                  <a:solidFill>
                    <a:srgbClr val="0070C0"/>
                  </a:solidFill>
                  <a:latin typeface="Times New Roman" panose="02020603050405020304" pitchFamily="18" charset="0"/>
                  <a:ea typeface="Times New Roman" charset="0"/>
                  <a:cs typeface="Times New Roman" panose="02020603050405020304" pitchFamily="18" charset="0"/>
                </a:rPr>
                <a:t> </a:t>
              </a:r>
              <a:r>
                <a:rPr lang="en-US" sz="1400" i="1" dirty="0">
                  <a:solidFill>
                    <a:srgbClr val="0070C0"/>
                  </a:solidFill>
                  <a:latin typeface="Times New Roman" panose="02020603050405020304" pitchFamily="18" charset="0"/>
                  <a:ea typeface="Times New Roman" charset="0"/>
                  <a:cs typeface="Times New Roman" panose="02020603050405020304" pitchFamily="18" charset="0"/>
                </a:rPr>
                <a:t>et al.</a:t>
              </a:r>
              <a:r>
                <a:rPr lang="en-US" sz="1400" dirty="0">
                  <a:solidFill>
                    <a:srgbClr val="0070C0"/>
                  </a:solidFill>
                  <a:latin typeface="Times New Roman" panose="02020603050405020304" pitchFamily="18" charset="0"/>
                  <a:ea typeface="Times New Roman" charset="0"/>
                  <a:cs typeface="Times New Roman" panose="02020603050405020304" pitchFamily="18" charset="0"/>
                </a:rPr>
                <a:t>, </a:t>
              </a:r>
              <a:r>
                <a:rPr lang="en-US" sz="1400" i="1" dirty="0">
                  <a:solidFill>
                    <a:srgbClr val="0070C0"/>
                  </a:solidFill>
                  <a:latin typeface="Times New Roman" panose="02020603050405020304" pitchFamily="18" charset="0"/>
                  <a:ea typeface="Times New Roman" charset="0"/>
                  <a:cs typeface="Times New Roman" panose="02020603050405020304" pitchFamily="18" charset="0"/>
                </a:rPr>
                <a:t>Cancer research</a:t>
              </a:r>
              <a:r>
                <a:rPr lang="en-US" sz="1400" dirty="0">
                  <a:solidFill>
                    <a:srgbClr val="0070C0"/>
                  </a:solidFill>
                  <a:latin typeface="Times New Roman" panose="02020603050405020304" pitchFamily="18" charset="0"/>
                  <a:ea typeface="Times New Roman" charset="0"/>
                  <a:cs typeface="Times New Roman" panose="02020603050405020304" pitchFamily="18" charset="0"/>
                </a:rPr>
                <a:t>, 1974</a:t>
              </a:r>
            </a:p>
            <a:p>
              <a:r>
                <a:rPr lang="en-US" sz="1400" dirty="0" err="1">
                  <a:solidFill>
                    <a:srgbClr val="0070C0"/>
                  </a:solidFill>
                  <a:latin typeface="Times New Roman" panose="02020603050405020304" pitchFamily="18" charset="0"/>
                  <a:ea typeface="Times New Roman" charset="0"/>
                  <a:cs typeface="Times New Roman" panose="02020603050405020304" pitchFamily="18" charset="0"/>
                </a:rPr>
                <a:t>Pozrikidis</a:t>
              </a:r>
              <a:r>
                <a:rPr lang="en-US" sz="1400" dirty="0">
                  <a:solidFill>
                    <a:srgbClr val="0070C0"/>
                  </a:solidFill>
                  <a:latin typeface="Times New Roman" panose="02020603050405020304" pitchFamily="18" charset="0"/>
                  <a:ea typeface="Times New Roman" charset="0"/>
                  <a:cs typeface="Times New Roman" panose="02020603050405020304" pitchFamily="18" charset="0"/>
                </a:rPr>
                <a:t> &amp; Farrow. </a:t>
              </a:r>
              <a:r>
                <a:rPr lang="en-US" sz="1400" i="1" dirty="0">
                  <a:solidFill>
                    <a:srgbClr val="0070C0"/>
                  </a:solidFill>
                  <a:latin typeface="Times New Roman" panose="02020603050405020304" pitchFamily="18" charset="0"/>
                  <a:ea typeface="Times New Roman" charset="0"/>
                  <a:cs typeface="Times New Roman" panose="02020603050405020304" pitchFamily="18" charset="0"/>
                </a:rPr>
                <a:t>Annals Biomed Eng</a:t>
              </a:r>
              <a:r>
                <a:rPr lang="en-US" sz="1400" dirty="0">
                  <a:solidFill>
                    <a:srgbClr val="0070C0"/>
                  </a:solidFill>
                  <a:latin typeface="Times New Roman" panose="02020603050405020304" pitchFamily="18" charset="0"/>
                  <a:ea typeface="Times New Roman" charset="0"/>
                  <a:cs typeface="Times New Roman" panose="02020603050405020304" pitchFamily="18" charset="0"/>
                </a:rPr>
                <a:t>. 2003</a:t>
              </a:r>
            </a:p>
          </p:txBody>
        </p:sp>
        <mc:AlternateContent xmlns:mc="http://schemas.openxmlformats.org/markup-compatibility/2006" xmlns:a14="http://schemas.microsoft.com/office/drawing/2010/main">
          <mc:Choice Requires="a14">
            <p:sp>
              <p:nvSpPr>
                <p:cNvPr id="88" name="TextBox 87"/>
                <p:cNvSpPr txBox="1"/>
                <p:nvPr/>
              </p:nvSpPr>
              <p:spPr>
                <a:xfrm>
                  <a:off x="4880719" y="5547845"/>
                  <a:ext cx="3811370" cy="369332"/>
                </a:xfrm>
                <a:prstGeom prst="rect">
                  <a:avLst/>
                </a:prstGeom>
                <a:noFill/>
              </p:spPr>
              <p:txBody>
                <a:bodyPr wrap="square" rtlCol="0">
                  <a:spAutoFit/>
                </a:bodyPr>
                <a:lstStyle/>
                <a:p>
                  <a14:m>
                    <m:oMath xmlns:m="http://schemas.openxmlformats.org/officeDocument/2006/math">
                      <m:r>
                        <a:rPr lang="en-US" i="1">
                          <a:latin typeface="Cambria Math" charset="0"/>
                          <a:ea typeface="Times New Roman" charset="0"/>
                          <a:cs typeface="Times New Roman" charset="0"/>
                        </a:rPr>
                        <m:t>𝜅</m:t>
                      </m:r>
                    </m:oMath>
                  </a14:m>
                  <a:r>
                    <a:rPr lang="en-US" dirty="0">
                      <a:latin typeface="Times New Roman" panose="02020603050405020304" pitchFamily="18" charset="0"/>
                      <a:ea typeface="Times New Roman" charset="0"/>
                      <a:cs typeface="Times New Roman" panose="02020603050405020304" pitchFamily="18" charset="0"/>
                    </a:rPr>
                    <a:t> = 10</a:t>
                  </a:r>
                  <a:r>
                    <a:rPr lang="en-US" baseline="30000" dirty="0">
                      <a:latin typeface="Times New Roman" panose="02020603050405020304" pitchFamily="18" charset="0"/>
                      <a:ea typeface="Times New Roman" charset="0"/>
                      <a:cs typeface="Times New Roman" panose="02020603050405020304" pitchFamily="18" charset="0"/>
                    </a:rPr>
                    <a:t>-12</a:t>
                  </a:r>
                  <a:r>
                    <a:rPr lang="en-US" dirty="0">
                      <a:latin typeface="Times New Roman" panose="02020603050405020304" pitchFamily="18" charset="0"/>
                      <a:ea typeface="Times New Roman" charset="0"/>
                      <a:cs typeface="Times New Roman" panose="02020603050405020304" pitchFamily="18" charset="0"/>
                    </a:rPr>
                    <a:t> ~ 10</a:t>
                  </a:r>
                  <a:r>
                    <a:rPr lang="en-US" baseline="30000" dirty="0">
                      <a:latin typeface="Times New Roman" panose="02020603050405020304" pitchFamily="18" charset="0"/>
                      <a:ea typeface="Times New Roman" charset="0"/>
                      <a:cs typeface="Times New Roman" panose="02020603050405020304" pitchFamily="18" charset="0"/>
                    </a:rPr>
                    <a:t>-10</a:t>
                  </a:r>
                  <a:r>
                    <a:rPr lang="en-US" dirty="0">
                      <a:latin typeface="Times New Roman" panose="02020603050405020304" pitchFamily="18" charset="0"/>
                      <a:ea typeface="Times New Roman" charset="0"/>
                      <a:cs typeface="Times New Roman" panose="02020603050405020304" pitchFamily="18" charset="0"/>
                    </a:rPr>
                    <a:t> g</a:t>
                  </a:r>
                  <a:r>
                    <a:rPr lang="en-US" baseline="30000" dirty="0">
                      <a:latin typeface="Times New Roman" panose="02020603050405020304" pitchFamily="18" charset="0"/>
                      <a:ea typeface="Times New Roman" charset="0"/>
                      <a:cs typeface="Times New Roman" panose="02020603050405020304" pitchFamily="18" charset="0"/>
                    </a:rPr>
                    <a:t>-1</a:t>
                  </a:r>
                  <a:r>
                    <a:rPr lang="en-US" dirty="0">
                      <a:latin typeface="Times New Roman" panose="02020603050405020304" pitchFamily="18" charset="0"/>
                      <a:ea typeface="Times New Roman" charset="0"/>
                      <a:cs typeface="Times New Roman" panose="02020603050405020304" pitchFamily="18" charset="0"/>
                    </a:rPr>
                    <a:t> cm</a:t>
                  </a:r>
                  <a:r>
                    <a:rPr lang="en-US" baseline="30000" dirty="0">
                      <a:latin typeface="Times New Roman" panose="02020603050405020304" pitchFamily="18" charset="0"/>
                      <a:ea typeface="Times New Roman" charset="0"/>
                      <a:cs typeface="Times New Roman" panose="02020603050405020304" pitchFamily="18" charset="0"/>
                    </a:rPr>
                    <a:t>3</a:t>
                  </a:r>
                  <a:r>
                    <a:rPr lang="en-US" dirty="0">
                      <a:latin typeface="Times New Roman" panose="02020603050405020304" pitchFamily="18" charset="0"/>
                      <a:ea typeface="Times New Roman" charset="0"/>
                      <a:cs typeface="Times New Roman" panose="02020603050405020304" pitchFamily="18" charset="0"/>
                    </a:rPr>
                    <a:t> s </a:t>
                  </a:r>
                  <a:endParaRPr lang="en-US" sz="2000" dirty="0">
                    <a:latin typeface="Times New Roman" panose="02020603050405020304" pitchFamily="18" charset="0"/>
                    <a:ea typeface="Times New Roman" charset="0"/>
                    <a:cs typeface="Times New Roman" panose="02020603050405020304" pitchFamily="18" charset="0"/>
                  </a:endParaRPr>
                </a:p>
              </p:txBody>
            </p:sp>
          </mc:Choice>
          <mc:Fallback xmlns="">
            <p:sp>
              <p:nvSpPr>
                <p:cNvPr id="88" name="TextBox 87"/>
                <p:cNvSpPr txBox="1">
                  <a:spLocks noRot="1" noChangeAspect="1" noMove="1" noResize="1" noEditPoints="1" noAdjustHandles="1" noChangeArrowheads="1" noChangeShapeType="1" noTextEdit="1"/>
                </p:cNvSpPr>
                <p:nvPr/>
              </p:nvSpPr>
              <p:spPr>
                <a:xfrm>
                  <a:off x="4880719" y="5547845"/>
                  <a:ext cx="3811370" cy="369332"/>
                </a:xfrm>
                <a:prstGeom prst="rect">
                  <a:avLst/>
                </a:prstGeom>
                <a:blipFill>
                  <a:blip r:embed="rId9"/>
                  <a:stretch>
                    <a:fillRect t="-6667" b="-23333"/>
                  </a:stretch>
                </a:blipFill>
              </p:spPr>
              <p:txBody>
                <a:bodyPr/>
                <a:lstStyle/>
                <a:p>
                  <a:r>
                    <a:rPr lang="en-US">
                      <a:noFill/>
                    </a:rPr>
                    <a:t> </a:t>
                  </a:r>
                </a:p>
              </p:txBody>
            </p:sp>
          </mc:Fallback>
        </mc:AlternateContent>
        <p:sp>
          <p:nvSpPr>
            <p:cNvPr id="90" name="TextBox 89"/>
            <p:cNvSpPr txBox="1"/>
            <p:nvPr/>
          </p:nvSpPr>
          <p:spPr>
            <a:xfrm>
              <a:off x="3194676" y="5378568"/>
              <a:ext cx="2000825" cy="338554"/>
            </a:xfrm>
            <a:prstGeom prst="rect">
              <a:avLst/>
            </a:prstGeom>
            <a:noFill/>
          </p:spPr>
          <p:txBody>
            <a:bodyPr wrap="square" rtlCol="0">
              <a:spAutoFit/>
            </a:bodyPr>
            <a:lstStyle/>
            <a:p>
              <a:r>
                <a:rPr lang="en-US" sz="1600" dirty="0">
                  <a:solidFill>
                    <a:srgbClr val="FF0000"/>
                  </a:solidFill>
                  <a:latin typeface="Times New Roman" panose="02020603050405020304" pitchFamily="18" charset="0"/>
                  <a:ea typeface="Times New Roman" charset="0"/>
                  <a:cs typeface="Times New Roman" panose="02020603050405020304" pitchFamily="18" charset="0"/>
                </a:rPr>
                <a:t>~ (5.0 ×10</a:t>
              </a:r>
              <a:r>
                <a:rPr lang="en-US" sz="1600" baseline="30000" dirty="0">
                  <a:solidFill>
                    <a:srgbClr val="FF0000"/>
                  </a:solidFill>
                  <a:latin typeface="Times New Roman" panose="02020603050405020304" pitchFamily="18" charset="0"/>
                  <a:ea typeface="Times New Roman" charset="0"/>
                  <a:cs typeface="Times New Roman" panose="02020603050405020304" pitchFamily="18" charset="0"/>
                </a:rPr>
                <a:t>-7</a:t>
              </a:r>
              <a:r>
                <a:rPr lang="en-US" sz="1600" dirty="0">
                  <a:solidFill>
                    <a:srgbClr val="FF0000"/>
                  </a:solidFill>
                  <a:latin typeface="Times New Roman" panose="02020603050405020304" pitchFamily="18" charset="0"/>
                  <a:ea typeface="Times New Roman" charset="0"/>
                  <a:cs typeface="Times New Roman" panose="02020603050405020304" pitchFamily="18" charset="0"/>
                </a:rPr>
                <a:t>)</a:t>
              </a:r>
              <a:endParaRPr lang="en-US" sz="1600" baseline="30000" dirty="0">
                <a:solidFill>
                  <a:srgbClr val="FF0000"/>
                </a:solidFill>
                <a:latin typeface="Times New Roman" panose="02020603050405020304" pitchFamily="18" charset="0"/>
                <a:ea typeface="Times New Roman" charset="0"/>
                <a:cs typeface="Times New Roman" panose="02020603050405020304" pitchFamily="18" charset="0"/>
              </a:endParaRPr>
            </a:p>
          </p:txBody>
        </p:sp>
        <p:pic>
          <p:nvPicPr>
            <p:cNvPr id="92" name="Picture 9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47470" y="4404533"/>
              <a:ext cx="2035736" cy="2221717"/>
            </a:xfrm>
            <a:prstGeom prst="rect">
              <a:avLst/>
            </a:prstGeom>
          </p:spPr>
        </p:pic>
        <p:sp>
          <p:nvSpPr>
            <p:cNvPr id="93" name="Rectangle 92"/>
            <p:cNvSpPr/>
            <p:nvPr/>
          </p:nvSpPr>
          <p:spPr>
            <a:xfrm>
              <a:off x="860164" y="4390679"/>
              <a:ext cx="1735083" cy="461665"/>
            </a:xfrm>
            <a:prstGeom prst="rect">
              <a:avLst/>
            </a:prstGeom>
          </p:spPr>
          <p:txBody>
            <a:bodyPr wrap="square">
              <a:spAutoFit/>
            </a:bodyPr>
            <a:lstStyle/>
            <a:p>
              <a:r>
                <a:rPr lang="en-US" sz="1200" dirty="0">
                  <a:solidFill>
                    <a:schemeClr val="bg1"/>
                  </a:solidFill>
                  <a:latin typeface="Times New Roman" panose="02020603050405020304" pitchFamily="18" charset="0"/>
                  <a:ea typeface="Times New Roman" charset="0"/>
                  <a:cs typeface="Times New Roman" panose="02020603050405020304" pitchFamily="18" charset="0"/>
                </a:rPr>
                <a:t>Median </a:t>
              </a:r>
              <a:r>
                <a:rPr lang="en-US" sz="1200" i="1" dirty="0">
                  <a:solidFill>
                    <a:schemeClr val="bg1"/>
                  </a:solidFill>
                  <a:latin typeface="Times New Roman" panose="02020603050405020304" pitchFamily="18" charset="0"/>
                  <a:ea typeface="Times New Roman" charset="0"/>
                  <a:cs typeface="Times New Roman" panose="02020603050405020304" pitchFamily="18" charset="0"/>
                </a:rPr>
                <a:t>ADC</a:t>
              </a:r>
              <a:r>
                <a:rPr lang="en-US" sz="1200" dirty="0">
                  <a:solidFill>
                    <a:schemeClr val="bg1"/>
                  </a:solidFill>
                  <a:latin typeface="Times New Roman" panose="02020603050405020304" pitchFamily="18" charset="0"/>
                  <a:ea typeface="Times New Roman" charset="0"/>
                  <a:cs typeface="Times New Roman" panose="02020603050405020304" pitchFamily="18" charset="0"/>
                </a:rPr>
                <a:t> </a:t>
              </a:r>
            </a:p>
            <a:p>
              <a:r>
                <a:rPr lang="en-US" sz="1200" dirty="0">
                  <a:solidFill>
                    <a:schemeClr val="bg1"/>
                  </a:solidFill>
                  <a:latin typeface="Times New Roman" panose="02020603050405020304" pitchFamily="18" charset="0"/>
                  <a:ea typeface="Times New Roman" charset="0"/>
                  <a:cs typeface="Times New Roman" panose="02020603050405020304" pitchFamily="18" charset="0"/>
                </a:rPr>
                <a:t>= 1.91 x 10</a:t>
              </a:r>
              <a:r>
                <a:rPr lang="en-US" sz="1200" baseline="30000" dirty="0">
                  <a:solidFill>
                    <a:schemeClr val="bg1"/>
                  </a:solidFill>
                  <a:latin typeface="Times New Roman" panose="02020603050405020304" pitchFamily="18" charset="0"/>
                  <a:ea typeface="Times New Roman" charset="0"/>
                  <a:cs typeface="Times New Roman" panose="02020603050405020304" pitchFamily="18" charset="0"/>
                </a:rPr>
                <a:t>-</a:t>
              </a:r>
              <a:r>
                <a:rPr lang="mr-IN" sz="1200" baseline="30000" dirty="0">
                  <a:solidFill>
                    <a:schemeClr val="bg1"/>
                  </a:solidFill>
                  <a:latin typeface="Times New Roman" panose="02020603050405020304" pitchFamily="18" charset="0"/>
                  <a:ea typeface="Times New Roman" charset="0"/>
                  <a:cs typeface="Times New Roman" charset="0"/>
                </a:rPr>
                <a:t>5</a:t>
              </a:r>
              <a:r>
                <a:rPr lang="en-US" sz="1200" dirty="0">
                  <a:solidFill>
                    <a:schemeClr val="bg1"/>
                  </a:solidFill>
                  <a:latin typeface="Times New Roman" panose="02020603050405020304" pitchFamily="18" charset="0"/>
                  <a:ea typeface="Times New Roman" charset="0"/>
                  <a:cs typeface="Times New Roman" panose="02020603050405020304" pitchFamily="18" charset="0"/>
                </a:rPr>
                <a:t> mm</a:t>
              </a:r>
              <a:r>
                <a:rPr lang="en-US" sz="1200" baseline="30000" dirty="0">
                  <a:solidFill>
                    <a:schemeClr val="bg1"/>
                  </a:solidFill>
                  <a:latin typeface="Times New Roman" panose="02020603050405020304" pitchFamily="18" charset="0"/>
                  <a:ea typeface="Times New Roman" charset="0"/>
                  <a:cs typeface="Times New Roman" panose="02020603050405020304" pitchFamily="18" charset="0"/>
                </a:rPr>
                <a:t>2</a:t>
              </a:r>
              <a:r>
                <a:rPr lang="en-US" sz="1200" dirty="0">
                  <a:solidFill>
                    <a:schemeClr val="bg1"/>
                  </a:solidFill>
                  <a:latin typeface="Times New Roman" panose="02020603050405020304" pitchFamily="18" charset="0"/>
                  <a:ea typeface="Times New Roman" charset="0"/>
                  <a:cs typeface="Times New Roman" panose="02020603050405020304" pitchFamily="18" charset="0"/>
                </a:rPr>
                <a:t>/s</a:t>
              </a:r>
            </a:p>
          </p:txBody>
        </p:sp>
        <p:cxnSp>
          <p:nvCxnSpPr>
            <p:cNvPr id="96" name="Straight Arrow Connector 95"/>
            <p:cNvCxnSpPr/>
            <p:nvPr/>
          </p:nvCxnSpPr>
          <p:spPr>
            <a:xfrm>
              <a:off x="3084821" y="5722254"/>
              <a:ext cx="1683467" cy="0"/>
            </a:xfrm>
            <a:prstGeom prst="straightConnector1">
              <a:avLst/>
            </a:prstGeom>
            <a:ln w="1905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grpSp>
      <p:sp>
        <p:nvSpPr>
          <p:cNvPr id="42" name="Rectangle 41">
            <a:extLst>
              <a:ext uri="{FF2B5EF4-FFF2-40B4-BE49-F238E27FC236}">
                <a16:creationId xmlns:a16="http://schemas.microsoft.com/office/drawing/2014/main" id="{AA925395-E2BA-674A-B28C-CDFC7F54CB2E}"/>
              </a:ext>
            </a:extLst>
          </p:cNvPr>
          <p:cNvSpPr/>
          <p:nvPr/>
        </p:nvSpPr>
        <p:spPr>
          <a:xfrm rot="5400000">
            <a:off x="9678024" y="5403506"/>
            <a:ext cx="3572271" cy="307777"/>
          </a:xfrm>
          <a:prstGeom prst="rect">
            <a:avLst/>
          </a:prstGeom>
        </p:spPr>
        <p:txBody>
          <a:bodyPr wrap="square">
            <a:spAutoFit/>
          </a:bodyPr>
          <a:lstStyle/>
          <a:p>
            <a:r>
              <a:rPr lang="en-US" sz="1400" i="1" dirty="0">
                <a:solidFill>
                  <a:srgbClr val="0070C0"/>
                </a:solidFill>
                <a:latin typeface="Times New Roman" panose="02020603050405020304" pitchFamily="18" charset="0"/>
                <a:cs typeface="Times New Roman" panose="02020603050405020304" pitchFamily="18" charset="0"/>
              </a:rPr>
              <a:t>Wu et al., IEEE TMI. 2020</a:t>
            </a:r>
          </a:p>
        </p:txBody>
      </p:sp>
      <p:sp>
        <p:nvSpPr>
          <p:cNvPr id="40" name="Title 1">
            <a:extLst>
              <a:ext uri="{FF2B5EF4-FFF2-40B4-BE49-F238E27FC236}">
                <a16:creationId xmlns:a16="http://schemas.microsoft.com/office/drawing/2014/main" id="{FF2705D2-B468-734F-9A57-35E1A91CCCA1}"/>
              </a:ext>
            </a:extLst>
          </p:cNvPr>
          <p:cNvSpPr>
            <a:spLocks noGrp="1"/>
          </p:cNvSpPr>
          <p:nvPr>
            <p:ph type="title"/>
          </p:nvPr>
        </p:nvSpPr>
        <p:spPr>
          <a:xfrm>
            <a:off x="326532" y="-160989"/>
            <a:ext cx="10515600" cy="1325563"/>
          </a:xfrm>
        </p:spPr>
        <p:txBody>
          <a:bodyPr/>
          <a:lstStyle/>
          <a:p>
            <a:r>
              <a:rPr lang="en-US" b="1" dirty="0">
                <a:solidFill>
                  <a:schemeClr val="accent2"/>
                </a:solidFill>
                <a:latin typeface="Times New Roman" panose="02020603050405020304" pitchFamily="18" charset="0"/>
                <a:cs typeface="Times New Roman" panose="02020603050405020304" pitchFamily="18" charset="0"/>
              </a:rPr>
              <a:t>Data processing</a:t>
            </a:r>
          </a:p>
        </p:txBody>
      </p:sp>
      <p:sp>
        <p:nvSpPr>
          <p:cNvPr id="5" name="Slide Number Placeholder 4">
            <a:extLst>
              <a:ext uri="{FF2B5EF4-FFF2-40B4-BE49-F238E27FC236}">
                <a16:creationId xmlns:a16="http://schemas.microsoft.com/office/drawing/2014/main" id="{E9539BFC-046C-6F4C-8746-0D85F12AAD80}"/>
              </a:ext>
            </a:extLst>
          </p:cNvPr>
          <p:cNvSpPr>
            <a:spLocks noGrp="1"/>
          </p:cNvSpPr>
          <p:nvPr>
            <p:ph type="sldNum" sz="quarter" idx="12"/>
          </p:nvPr>
        </p:nvSpPr>
        <p:spPr>
          <a:xfrm>
            <a:off x="9134156" y="6536669"/>
            <a:ext cx="2743200" cy="365125"/>
          </a:xfrm>
        </p:spPr>
        <p:txBody>
          <a:bodyPr/>
          <a:lstStyle/>
          <a:p>
            <a:fld id="{10591A86-4C11-7646-BD39-8FFAC9077684}" type="slidenum">
              <a:rPr lang="en-US" smtClean="0"/>
              <a:t>0</a:t>
            </a:fld>
            <a:endParaRPr lang="en-US" dirty="0"/>
          </a:p>
        </p:txBody>
      </p:sp>
      <p:sp>
        <p:nvSpPr>
          <p:cNvPr id="43" name="TextBox 42">
            <a:extLst>
              <a:ext uri="{FF2B5EF4-FFF2-40B4-BE49-F238E27FC236}">
                <a16:creationId xmlns:a16="http://schemas.microsoft.com/office/drawing/2014/main" id="{CD0ECCCF-D414-8341-9654-BC68BA444E4F}"/>
              </a:ext>
            </a:extLst>
          </p:cNvPr>
          <p:cNvSpPr txBox="1"/>
          <p:nvPr/>
        </p:nvSpPr>
        <p:spPr>
          <a:xfrm>
            <a:off x="11719774" y="6577321"/>
            <a:ext cx="1532585" cy="276999"/>
          </a:xfrm>
          <a:prstGeom prst="rect">
            <a:avLst/>
          </a:prstGeom>
          <a:noFill/>
        </p:spPr>
        <p:txBody>
          <a:bodyPr wrap="square" rtlCol="0">
            <a:spAutoFit/>
          </a:bodyPr>
          <a:lstStyle/>
          <a:p>
            <a:r>
              <a:rPr lang="en-US" sz="1200" dirty="0">
                <a:solidFill>
                  <a:schemeClr val="bg1">
                    <a:lumMod val="65000"/>
                  </a:schemeClr>
                </a:solidFill>
              </a:rPr>
              <a:t>/ 25 </a:t>
            </a:r>
          </a:p>
        </p:txBody>
      </p:sp>
    </p:spTree>
    <p:extLst>
      <p:ext uri="{BB962C8B-B14F-4D97-AF65-F5344CB8AC3E}">
        <p14:creationId xmlns:p14="http://schemas.microsoft.com/office/powerpoint/2010/main" val="105145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1542</TotalTime>
  <Words>231</Words>
  <Application>Microsoft Macintosh PowerPoint</Application>
  <PresentationFormat>Widescreen</PresentationFormat>
  <Paragraphs>32</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 Math</vt:lpstr>
      <vt:lpstr>Times New Roman</vt:lpstr>
      <vt:lpstr>Office Theme</vt:lpstr>
      <vt:lpstr>Data processing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Wu, Chengyue</cp:lastModifiedBy>
  <cp:revision>1071</cp:revision>
  <dcterms:created xsi:type="dcterms:W3CDTF">2020-08-27T18:55:28Z</dcterms:created>
  <dcterms:modified xsi:type="dcterms:W3CDTF">2021-06-16T03:36:54Z</dcterms:modified>
</cp:coreProperties>
</file>

<file path=docProps/thumbnail.jpeg>
</file>